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3"/>
    <p:sldId id="264" r:id="rId4"/>
    <p:sldId id="265" r:id="rId6"/>
    <p:sldId id="266" r:id="rId7"/>
    <p:sldId id="257" r:id="rId8"/>
    <p:sldId id="260" r:id="rId9"/>
    <p:sldId id="259" r:id="rId10"/>
    <p:sldId id="267" r:id="rId11"/>
    <p:sldId id="268" r:id="rId12"/>
    <p:sldId id="269" r:id="rId13"/>
    <p:sldId id="270"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B12A2F4-AB12-47ED-9A6B-E61F9EF43DC8}"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B12A2F4-AB12-47ED-9A6B-E61F9EF43DC8}"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B12A2F4-AB12-47ED-9A6B-E61F9EF43DC8}"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B12A2F4-AB12-47ED-9A6B-E61F9EF43DC8}"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B12A2F4-AB12-47ED-9A6B-E61F9EF43DC8}"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9.png"/><Relationship Id="rId1"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t>链表基础知识</a:t>
            </a:r>
            <a:r>
              <a:rPr lang="zh-CN" altLang="zh-CN"/>
              <a:t>复习</a:t>
            </a:r>
            <a:endParaRPr lang="zh-CN" altLang="zh-CN"/>
          </a:p>
        </p:txBody>
      </p:sp>
      <p:sp>
        <p:nvSpPr>
          <p:cNvPr id="3" name="副标题 2"/>
          <p:cNvSpPr>
            <a:spLocks noGrp="1"/>
          </p:cNvSpPr>
          <p:nvPr>
            <p:ph type="subTitle" idx="1"/>
            <p:custDataLst>
              <p:tags r:id="rId2"/>
            </p:custDataLst>
          </p:nvPr>
        </p:nvSpPr>
        <p:spPr/>
        <p:txBody>
          <a:bodyPr/>
          <a:p>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tretch>
            <a:fillRect/>
          </a:stretch>
        </p:blipFill>
        <p:spPr>
          <a:xfrm>
            <a:off x="330835" y="527050"/>
            <a:ext cx="11253470" cy="5148580"/>
          </a:xfrm>
          <a:prstGeom prst="rect">
            <a:avLst/>
          </a:prstGeom>
        </p:spPr>
      </p:pic>
      <p:sp>
        <p:nvSpPr>
          <p:cNvPr id="7" name="文本框 6"/>
          <p:cNvSpPr txBox="1"/>
          <p:nvPr/>
        </p:nvSpPr>
        <p:spPr>
          <a:xfrm>
            <a:off x="5139690" y="4737100"/>
            <a:ext cx="4064000" cy="829945"/>
          </a:xfrm>
          <a:prstGeom prst="rect">
            <a:avLst/>
          </a:prstGeom>
          <a:noFill/>
        </p:spPr>
        <p:txBody>
          <a:bodyPr wrap="square" rtlCol="0">
            <a:spAutoFit/>
          </a:bodyPr>
          <a:p>
            <a:r>
              <a:rPr lang="en-US" altLang="zh-CN" sz="4800">
                <a:solidFill>
                  <a:srgbClr val="FF0000"/>
                </a:solidFill>
              </a:rPr>
              <a:t>C</a:t>
            </a:r>
            <a:endParaRPr lang="en-US" altLang="zh-CN" sz="4800">
              <a:solidFill>
                <a:srgbClr val="FF0000"/>
              </a:solidFill>
            </a:endParaRPr>
          </a:p>
        </p:txBody>
      </p:sp>
      <p:sp>
        <p:nvSpPr>
          <p:cNvPr id="3" name="矩形 2"/>
          <p:cNvSpPr/>
          <p:nvPr/>
        </p:nvSpPr>
        <p:spPr>
          <a:xfrm>
            <a:off x="254635" y="1229995"/>
            <a:ext cx="3673475" cy="1035685"/>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4" name="文本框 3"/>
          <p:cNvSpPr txBox="1"/>
          <p:nvPr/>
        </p:nvSpPr>
        <p:spPr>
          <a:xfrm>
            <a:off x="4742815" y="367030"/>
            <a:ext cx="7255510" cy="460375"/>
          </a:xfrm>
          <a:prstGeom prst="rect">
            <a:avLst/>
          </a:prstGeom>
          <a:noFill/>
        </p:spPr>
        <p:txBody>
          <a:bodyPr wrap="square" rtlCol="0">
            <a:spAutoFit/>
          </a:bodyPr>
          <a:p>
            <a:r>
              <a:rPr lang="en-US" altLang="zh-CN" sz="2400">
                <a:solidFill>
                  <a:srgbClr val="FF0000"/>
                </a:solidFill>
              </a:rPr>
              <a:t>last[i]</a:t>
            </a:r>
            <a:r>
              <a:rPr lang="zh-CN" altLang="en-US" sz="2400">
                <a:solidFill>
                  <a:srgbClr val="FF0000"/>
                </a:solidFill>
              </a:rPr>
              <a:t>记录</a:t>
            </a:r>
            <a:r>
              <a:rPr lang="en-US" altLang="zh-CN" sz="2400">
                <a:solidFill>
                  <a:srgbClr val="FF0000"/>
                </a:solidFill>
              </a:rPr>
              <a:t>a[i]</a:t>
            </a:r>
            <a:r>
              <a:rPr lang="zh-CN" altLang="en-US" sz="2400">
                <a:solidFill>
                  <a:srgbClr val="FF0000"/>
                </a:solidFill>
              </a:rPr>
              <a:t>值在</a:t>
            </a:r>
            <a:r>
              <a:rPr lang="zh-CN" altLang="en-US" sz="2400">
                <a:solidFill>
                  <a:schemeClr val="accent1"/>
                </a:solidFill>
              </a:rPr>
              <a:t>之前</a:t>
            </a:r>
            <a:r>
              <a:rPr lang="zh-CN" altLang="en-US" sz="2400">
                <a:solidFill>
                  <a:srgbClr val="FF0000"/>
                </a:solidFill>
              </a:rPr>
              <a:t>最后一次出现的位置（下标）</a:t>
            </a:r>
            <a:endParaRPr lang="zh-CN" altLang="en-US" sz="2400">
              <a:solidFill>
                <a:srgbClr val="FF0000"/>
              </a:solidFill>
            </a:endParaRPr>
          </a:p>
        </p:txBody>
      </p:sp>
      <p:sp>
        <p:nvSpPr>
          <p:cNvPr id="5" name="文本框 4"/>
          <p:cNvSpPr txBox="1"/>
          <p:nvPr/>
        </p:nvSpPr>
        <p:spPr>
          <a:xfrm>
            <a:off x="6443345" y="1163955"/>
            <a:ext cx="5554980" cy="460375"/>
          </a:xfrm>
          <a:prstGeom prst="rect">
            <a:avLst/>
          </a:prstGeom>
          <a:noFill/>
        </p:spPr>
        <p:txBody>
          <a:bodyPr wrap="square" rtlCol="0">
            <a:spAutoFit/>
          </a:bodyPr>
          <a:p>
            <a:r>
              <a:rPr lang="en-US" altLang="zh-CN" sz="2400">
                <a:solidFill>
                  <a:srgbClr val="FF0000"/>
                </a:solidFill>
              </a:rPr>
              <a:t>cur[a[i]]</a:t>
            </a:r>
            <a:r>
              <a:rPr lang="zh-CN" altLang="en-US" sz="2400">
                <a:solidFill>
                  <a:srgbClr val="FF0000"/>
                </a:solidFill>
              </a:rPr>
              <a:t>记录</a:t>
            </a:r>
            <a:r>
              <a:rPr lang="en-US" altLang="zh-CN" sz="2400">
                <a:solidFill>
                  <a:srgbClr val="FF0000"/>
                </a:solidFill>
              </a:rPr>
              <a:t>a[i]</a:t>
            </a:r>
            <a:r>
              <a:rPr lang="zh-CN" altLang="en-US" sz="2400">
                <a:solidFill>
                  <a:srgbClr val="FF0000"/>
                </a:solidFill>
              </a:rPr>
              <a:t>值最后一次出现</a:t>
            </a:r>
            <a:r>
              <a:rPr lang="zh-CN" altLang="en-US" sz="2400">
                <a:solidFill>
                  <a:srgbClr val="FF0000"/>
                </a:solidFill>
              </a:rPr>
              <a:t>下标</a:t>
            </a:r>
            <a:endParaRPr lang="zh-CN" altLang="en-US" sz="2400">
              <a:solidFill>
                <a:srgbClr val="FF0000"/>
              </a:solidFill>
            </a:endParaRPr>
          </a:p>
        </p:txBody>
      </p:sp>
      <p:pic>
        <p:nvPicPr>
          <p:cNvPr id="8" name="图片 7"/>
          <p:cNvPicPr>
            <a:picLocks noChangeAspect="1"/>
          </p:cNvPicPr>
          <p:nvPr/>
        </p:nvPicPr>
        <p:blipFill>
          <a:blip r:embed="rId2"/>
          <a:stretch>
            <a:fillRect/>
          </a:stretch>
        </p:blipFill>
        <p:spPr>
          <a:xfrm>
            <a:off x="3994785" y="1776730"/>
            <a:ext cx="8181340" cy="1120775"/>
          </a:xfrm>
          <a:prstGeom prst="rect">
            <a:avLst/>
          </a:prstGeom>
        </p:spPr>
      </p:pic>
      <p:pic>
        <p:nvPicPr>
          <p:cNvPr id="9" name="图片 8"/>
          <p:cNvPicPr>
            <a:picLocks noChangeAspect="1"/>
          </p:cNvPicPr>
          <p:nvPr/>
        </p:nvPicPr>
        <p:blipFill>
          <a:blip r:embed="rId3"/>
          <a:stretch>
            <a:fillRect/>
          </a:stretch>
        </p:blipFill>
        <p:spPr>
          <a:xfrm>
            <a:off x="3818255" y="3381375"/>
            <a:ext cx="8361680" cy="2774315"/>
          </a:xfrm>
          <a:prstGeom prst="rect">
            <a:avLst/>
          </a:prstGeom>
        </p:spPr>
      </p:pic>
      <p:sp>
        <p:nvSpPr>
          <p:cNvPr id="10" name="文本框 9"/>
          <p:cNvSpPr txBox="1"/>
          <p:nvPr/>
        </p:nvSpPr>
        <p:spPr>
          <a:xfrm>
            <a:off x="2026920" y="5454650"/>
            <a:ext cx="9803765" cy="1076325"/>
          </a:xfrm>
          <a:prstGeom prst="rect">
            <a:avLst/>
          </a:prstGeom>
          <a:solidFill>
            <a:schemeClr val="bg1">
              <a:lumMod val="95000"/>
            </a:schemeClr>
          </a:solidFill>
        </p:spPr>
        <p:txBody>
          <a:bodyPr wrap="square" rtlCol="0">
            <a:spAutoFit/>
          </a:bodyPr>
          <a:p>
            <a:r>
              <a:rPr lang="en-US" altLang="zh-CN" sz="3200">
                <a:solidFill>
                  <a:srgbClr val="FF0000"/>
                </a:solidFill>
              </a:rPr>
              <a:t>i=0,last[j]=0</a:t>
            </a:r>
            <a:r>
              <a:rPr lang="zh-CN" altLang="en-US" sz="3200">
                <a:solidFill>
                  <a:srgbClr val="FF0000"/>
                </a:solidFill>
              </a:rPr>
              <a:t>是下一次</a:t>
            </a:r>
            <a:r>
              <a:rPr lang="en-US" altLang="zh-CN" sz="3200">
                <a:solidFill>
                  <a:srgbClr val="FF0000"/>
                </a:solidFill>
              </a:rPr>
              <a:t>a[i]</a:t>
            </a:r>
            <a:r>
              <a:rPr lang="zh-CN" altLang="en-US" sz="3200">
                <a:solidFill>
                  <a:srgbClr val="FF0000"/>
                </a:solidFill>
              </a:rPr>
              <a:t>出现时记录下标</a:t>
            </a:r>
            <a:r>
              <a:rPr lang="en-US" altLang="zh-CN" sz="3200">
                <a:solidFill>
                  <a:srgbClr val="FF0000"/>
                </a:solidFill>
              </a:rPr>
              <a:t>0</a:t>
            </a:r>
            <a:r>
              <a:rPr lang="zh-CN" altLang="en-US" sz="3200">
                <a:solidFill>
                  <a:srgbClr val="FF0000"/>
                </a:solidFill>
              </a:rPr>
              <a:t>，</a:t>
            </a:r>
            <a:r>
              <a:rPr lang="en-US" altLang="zh-CN" sz="3200">
                <a:solidFill>
                  <a:srgbClr val="FF0000"/>
                </a:solidFill>
              </a:rPr>
              <a:t>i</a:t>
            </a:r>
            <a:r>
              <a:rPr lang="zh-CN" altLang="en-US" sz="3200">
                <a:solidFill>
                  <a:srgbClr val="FF0000"/>
                </a:solidFill>
              </a:rPr>
              <a:t>为左边界，</a:t>
            </a:r>
            <a:r>
              <a:rPr lang="en-US" altLang="zh-CN" sz="3200">
                <a:solidFill>
                  <a:srgbClr val="FF0000"/>
                </a:solidFill>
              </a:rPr>
              <a:t>j</a:t>
            </a:r>
            <a:r>
              <a:rPr lang="zh-CN" altLang="en-US" sz="3200">
                <a:solidFill>
                  <a:srgbClr val="FF0000"/>
                </a:solidFill>
              </a:rPr>
              <a:t>为活动右边界，</a:t>
            </a:r>
            <a:r>
              <a:rPr lang="en-US" altLang="zh-CN" sz="3200">
                <a:solidFill>
                  <a:srgbClr val="FF0000"/>
                </a:solidFill>
              </a:rPr>
              <a:t>j</a:t>
            </a:r>
            <a:r>
              <a:rPr lang="zh-CN" altLang="en-US" sz="3200">
                <a:solidFill>
                  <a:srgbClr val="FF0000"/>
                </a:solidFill>
              </a:rPr>
              <a:t>不段扩张知道遇到重复元素</a:t>
            </a:r>
            <a:r>
              <a:rPr lang="en-US" altLang="zh-CN" sz="3200">
                <a:solidFill>
                  <a:srgbClr val="FF0000"/>
                </a:solidFill>
              </a:rPr>
              <a:t>(last[j]&gt;=i)</a:t>
            </a:r>
            <a:endParaRPr lang="en-US" altLang="zh-CN" sz="3200">
              <a:solidFill>
                <a:srgbClr val="FF0000"/>
              </a:solidFill>
            </a:endParaRPr>
          </a:p>
        </p:txBody>
      </p:sp>
      <p:sp>
        <p:nvSpPr>
          <p:cNvPr id="11" name="文本框 10"/>
          <p:cNvSpPr txBox="1"/>
          <p:nvPr/>
        </p:nvSpPr>
        <p:spPr>
          <a:xfrm>
            <a:off x="2166620" y="4419600"/>
            <a:ext cx="7037070" cy="583565"/>
          </a:xfrm>
          <a:prstGeom prst="rect">
            <a:avLst/>
          </a:prstGeom>
          <a:solidFill>
            <a:schemeClr val="accent4">
              <a:lumMod val="20000"/>
              <a:lumOff val="80000"/>
            </a:schemeClr>
          </a:solidFill>
        </p:spPr>
        <p:txBody>
          <a:bodyPr wrap="square" rtlCol="0">
            <a:spAutoFit/>
          </a:bodyPr>
          <a:p>
            <a:r>
              <a:rPr lang="en-US" altLang="zh-CN" sz="3200">
                <a:solidFill>
                  <a:srgbClr val="FF0000"/>
                </a:solidFill>
              </a:rPr>
              <a:t>ans</a:t>
            </a:r>
            <a:r>
              <a:rPr lang="zh-CN" altLang="en-US" sz="3200">
                <a:solidFill>
                  <a:srgbClr val="FF0000"/>
                </a:solidFill>
              </a:rPr>
              <a:t>存放不重复区域的最长序列长度</a:t>
            </a:r>
            <a:endParaRPr lang="zh-CN" altLang="en-US" sz="32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1" nodeType="clickEffect">
                                  <p:stCondLst>
                                    <p:cond delay="0"/>
                                  </p:stCondLst>
                                  <p:childTnLst>
                                    <p:anim calcmode="lin" valueType="num">
                                      <p:cBhvr additive="base">
                                        <p:cTn id="30" dur="500"/>
                                        <p:tgtEl>
                                          <p:spTgt spid="11"/>
                                        </p:tgtEl>
                                        <p:attrNameLst>
                                          <p:attrName>ppt_x</p:attrName>
                                        </p:attrNameLst>
                                      </p:cBhvr>
                                      <p:tavLst>
                                        <p:tav tm="0">
                                          <p:val>
                                            <p:strVal val="ppt_x"/>
                                          </p:val>
                                        </p:tav>
                                        <p:tav tm="100000">
                                          <p:val>
                                            <p:strVal val="ppt_x"/>
                                          </p:val>
                                        </p:tav>
                                      </p:tavLst>
                                    </p:anim>
                                    <p:anim calcmode="lin" valueType="num">
                                      <p:cBhvr additive="base">
                                        <p:cTn id="31" dur="500"/>
                                        <p:tgtEl>
                                          <p:spTgt spid="11"/>
                                        </p:tgtEl>
                                        <p:attrNameLst>
                                          <p:attrName>ppt_y</p:attrName>
                                        </p:attrNameLst>
                                      </p:cBhvr>
                                      <p:tavLst>
                                        <p:tav tm="0">
                                          <p:val>
                                            <p:strVal val="ppt_y"/>
                                          </p:val>
                                        </p:tav>
                                        <p:tav tm="100000">
                                          <p:val>
                                            <p:strVal val="1+ppt_h/2"/>
                                          </p:val>
                                        </p:tav>
                                      </p:tavLst>
                                    </p:anim>
                                    <p:set>
                                      <p:cBhvr>
                                        <p:cTn id="32" dur="1" fill="hold">
                                          <p:stCondLst>
                                            <p:cond delay="499"/>
                                          </p:stCondLst>
                                        </p:cTn>
                                        <p:tgtEl>
                                          <p:spTgt spid="11"/>
                                        </p:tgtEl>
                                        <p:attrNameLst>
                                          <p:attrName>style.visibility</p:attrName>
                                        </p:attrNameLst>
                                      </p:cBhvr>
                                      <p:to>
                                        <p:strVal val="hidden"/>
                                      </p:to>
                                    </p:set>
                                  </p:childTnLst>
                                </p:cTn>
                              </p:par>
                              <p:par>
                                <p:cTn id="33" presetID="2" presetClass="exit" presetSubtype="4" fill="hold" grpId="1" nodeType="withEffect">
                                  <p:stCondLst>
                                    <p:cond delay="0"/>
                                  </p:stCondLst>
                                  <p:childTnLst>
                                    <p:anim calcmode="lin" valueType="num">
                                      <p:cBhvr additive="base">
                                        <p:cTn id="34" dur="500"/>
                                        <p:tgtEl>
                                          <p:spTgt spid="10"/>
                                        </p:tgtEl>
                                        <p:attrNameLst>
                                          <p:attrName>ppt_x</p:attrName>
                                        </p:attrNameLst>
                                      </p:cBhvr>
                                      <p:tavLst>
                                        <p:tav tm="0">
                                          <p:val>
                                            <p:strVal val="ppt_x"/>
                                          </p:val>
                                        </p:tav>
                                        <p:tav tm="100000">
                                          <p:val>
                                            <p:strVal val="ppt_x"/>
                                          </p:val>
                                        </p:tav>
                                      </p:tavLst>
                                    </p:anim>
                                    <p:anim calcmode="lin" valueType="num">
                                      <p:cBhvr additive="base">
                                        <p:cTn id="35" dur="500"/>
                                        <p:tgtEl>
                                          <p:spTgt spid="10"/>
                                        </p:tgtEl>
                                        <p:attrNameLst>
                                          <p:attrName>ppt_y</p:attrName>
                                        </p:attrNameLst>
                                      </p:cBhvr>
                                      <p:tavLst>
                                        <p:tav tm="0">
                                          <p:val>
                                            <p:strVal val="ppt_y"/>
                                          </p:val>
                                        </p:tav>
                                        <p:tav tm="100000">
                                          <p:val>
                                            <p:strVal val="1+ppt_h/2"/>
                                          </p:val>
                                        </p:tav>
                                      </p:tavLst>
                                    </p:anim>
                                    <p:set>
                                      <p:cBhvr>
                                        <p:cTn id="36" dur="1" fill="hold">
                                          <p:stCondLst>
                                            <p:cond delay="499"/>
                                          </p:stCondLst>
                                        </p:cTn>
                                        <p:tgtEl>
                                          <p:spTgt spid="10"/>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nodeType="clickEffect">
                                  <p:stCondLst>
                                    <p:cond delay="0"/>
                                  </p:stCondLst>
                                  <p:childTnLst>
                                    <p:set>
                                      <p:cBhvr>
                                        <p:cTn id="40" dur="1" fill="hold">
                                          <p:stCondLst>
                                            <p:cond delay="0"/>
                                          </p:stCondLst>
                                        </p:cTn>
                                        <p:tgtEl>
                                          <p:spTgt spid="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P spid="10" grpId="0" bldLvl="0" animBg="1"/>
      <p:bldP spid="11" grpId="0" bldLvl="0" animBg="1"/>
      <p:bldP spid="11" grpId="1" animBg="1"/>
      <p:bldP spid="10" grpId="1"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tretch>
            <a:fillRect/>
          </a:stretch>
        </p:blipFill>
        <p:spPr>
          <a:xfrm>
            <a:off x="103505" y="292100"/>
            <a:ext cx="10293985" cy="5480050"/>
          </a:xfrm>
          <a:prstGeom prst="rect">
            <a:avLst/>
          </a:prstGeom>
        </p:spPr>
      </p:pic>
      <p:pic>
        <p:nvPicPr>
          <p:cNvPr id="3" name="图片 2"/>
          <p:cNvPicPr>
            <a:picLocks noChangeAspect="1"/>
          </p:cNvPicPr>
          <p:nvPr/>
        </p:nvPicPr>
        <p:blipFill>
          <a:blip r:embed="rId2"/>
          <a:stretch>
            <a:fillRect/>
          </a:stretch>
        </p:blipFill>
        <p:spPr>
          <a:xfrm>
            <a:off x="4669790" y="1078230"/>
            <a:ext cx="9345295" cy="2701925"/>
          </a:xfrm>
          <a:prstGeom prst="rect">
            <a:avLst/>
          </a:prstGeom>
        </p:spPr>
      </p:pic>
      <p:sp>
        <p:nvSpPr>
          <p:cNvPr id="7" name="文本框 6"/>
          <p:cNvSpPr txBox="1"/>
          <p:nvPr/>
        </p:nvSpPr>
        <p:spPr>
          <a:xfrm>
            <a:off x="4064000" y="1078230"/>
            <a:ext cx="4064000" cy="829945"/>
          </a:xfrm>
          <a:prstGeom prst="rect">
            <a:avLst/>
          </a:prstGeom>
          <a:noFill/>
        </p:spPr>
        <p:txBody>
          <a:bodyPr wrap="square" rtlCol="0">
            <a:spAutoFit/>
          </a:bodyPr>
          <a:p>
            <a:r>
              <a:rPr lang="en-US" altLang="zh-CN" sz="4800">
                <a:solidFill>
                  <a:srgbClr val="FF0000"/>
                </a:solidFill>
              </a:rPr>
              <a:t>B</a:t>
            </a:r>
            <a:endParaRPr lang="en-US" altLang="zh-CN" sz="4800">
              <a:solidFill>
                <a:srgbClr val="FF0000"/>
              </a:solidFill>
            </a:endParaRPr>
          </a:p>
        </p:txBody>
      </p:sp>
      <p:sp>
        <p:nvSpPr>
          <p:cNvPr id="4" name="矩形 3"/>
          <p:cNvSpPr/>
          <p:nvPr/>
        </p:nvSpPr>
        <p:spPr>
          <a:xfrm>
            <a:off x="558800" y="1837055"/>
            <a:ext cx="4225290" cy="856615"/>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5" name="文本框 4"/>
          <p:cNvSpPr txBox="1"/>
          <p:nvPr/>
        </p:nvSpPr>
        <p:spPr>
          <a:xfrm>
            <a:off x="4829175" y="935355"/>
            <a:ext cx="7362825" cy="1568450"/>
          </a:xfrm>
          <a:prstGeom prst="rect">
            <a:avLst/>
          </a:prstGeom>
          <a:solidFill>
            <a:schemeClr val="accent4">
              <a:lumMod val="20000"/>
              <a:lumOff val="80000"/>
            </a:schemeClr>
          </a:solidFill>
        </p:spPr>
        <p:txBody>
          <a:bodyPr wrap="square" rtlCol="0">
            <a:spAutoFit/>
          </a:bodyPr>
          <a:p>
            <a:r>
              <a:rPr lang="en-US" altLang="zh-CN" sz="3200">
                <a:solidFill>
                  <a:srgbClr val="FF0000"/>
                </a:solidFill>
              </a:rPr>
              <a:t>p</a:t>
            </a:r>
            <a:r>
              <a:rPr lang="zh-CN" altLang="en-US" sz="3200">
                <a:solidFill>
                  <a:srgbClr val="FF0000"/>
                </a:solidFill>
              </a:rPr>
              <a:t>是慢指针，</a:t>
            </a:r>
            <a:r>
              <a:rPr lang="en-US" altLang="zh-CN" sz="3200">
                <a:solidFill>
                  <a:srgbClr val="FF0000"/>
                </a:solidFill>
              </a:rPr>
              <a:t>q</a:t>
            </a:r>
            <a:r>
              <a:rPr lang="zh-CN" altLang="en-US" sz="3200">
                <a:solidFill>
                  <a:srgbClr val="FF0000"/>
                </a:solidFill>
              </a:rPr>
              <a:t>是快指针，</a:t>
            </a:r>
            <a:r>
              <a:rPr lang="en-US" altLang="zh-CN" sz="3200">
                <a:solidFill>
                  <a:srgbClr val="FF0000"/>
                </a:solidFill>
              </a:rPr>
              <a:t>p</a:t>
            </a:r>
            <a:r>
              <a:rPr lang="zh-CN" altLang="en-US" sz="3200">
                <a:solidFill>
                  <a:srgbClr val="FF0000"/>
                </a:solidFill>
              </a:rPr>
              <a:t>走一个节点，</a:t>
            </a:r>
            <a:r>
              <a:rPr lang="en-US" altLang="zh-CN" sz="3200">
                <a:solidFill>
                  <a:srgbClr val="FF0000"/>
                </a:solidFill>
              </a:rPr>
              <a:t>q</a:t>
            </a:r>
            <a:r>
              <a:rPr lang="zh-CN" altLang="en-US" sz="3200">
                <a:solidFill>
                  <a:srgbClr val="FF0000"/>
                </a:solidFill>
              </a:rPr>
              <a:t>走两个节点，停下来时</a:t>
            </a:r>
            <a:r>
              <a:rPr lang="en-US" altLang="zh-CN" sz="3200">
                <a:solidFill>
                  <a:srgbClr val="FF0000"/>
                </a:solidFill>
              </a:rPr>
              <a:t>p</a:t>
            </a:r>
            <a:r>
              <a:rPr lang="zh-CN" altLang="en-US" sz="3200">
                <a:solidFill>
                  <a:srgbClr val="FF0000"/>
                </a:solidFill>
              </a:rPr>
              <a:t>正好在中点（奇），或后半截开始（偶）</a:t>
            </a:r>
            <a:endParaRPr lang="zh-CN" altLang="en-US" sz="3200">
              <a:solidFill>
                <a:srgbClr val="FF0000"/>
              </a:solidFill>
            </a:endParaRPr>
          </a:p>
        </p:txBody>
      </p:sp>
      <p:sp>
        <p:nvSpPr>
          <p:cNvPr id="6" name="矩形 5"/>
          <p:cNvSpPr/>
          <p:nvPr/>
        </p:nvSpPr>
        <p:spPr>
          <a:xfrm>
            <a:off x="603885" y="2693670"/>
            <a:ext cx="4225290" cy="1035685"/>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8" name="文本框 7"/>
          <p:cNvSpPr txBox="1"/>
          <p:nvPr/>
        </p:nvSpPr>
        <p:spPr>
          <a:xfrm>
            <a:off x="4513580" y="3852545"/>
            <a:ext cx="3164205" cy="1076325"/>
          </a:xfrm>
          <a:prstGeom prst="rect">
            <a:avLst/>
          </a:prstGeom>
          <a:solidFill>
            <a:schemeClr val="accent4">
              <a:lumMod val="20000"/>
              <a:lumOff val="80000"/>
            </a:schemeClr>
          </a:solidFill>
        </p:spPr>
        <p:txBody>
          <a:bodyPr wrap="square" rtlCol="0">
            <a:spAutoFit/>
          </a:bodyPr>
          <a:p>
            <a:r>
              <a:rPr lang="zh-CN" altLang="en-US" sz="3200">
                <a:solidFill>
                  <a:srgbClr val="FF0000"/>
                </a:solidFill>
              </a:rPr>
              <a:t>链表逆序</a:t>
            </a:r>
            <a:r>
              <a:rPr lang="en-US" altLang="zh-CN" sz="3200">
                <a:solidFill>
                  <a:srgbClr val="FF0000"/>
                </a:solidFill>
              </a:rPr>
              <a:t>(p</a:t>
            </a:r>
            <a:r>
              <a:rPr lang="zh-CN" altLang="en-US" sz="3200">
                <a:solidFill>
                  <a:srgbClr val="FF0000"/>
                </a:solidFill>
              </a:rPr>
              <a:t>为位置开始</a:t>
            </a:r>
            <a:r>
              <a:rPr lang="en-US" altLang="zh-CN" sz="3200">
                <a:solidFill>
                  <a:srgbClr val="FF0000"/>
                </a:solidFill>
              </a:rPr>
              <a:t>)</a:t>
            </a:r>
            <a:endParaRPr lang="en-US" altLang="zh-CN" sz="3200">
              <a:solidFill>
                <a:srgbClr val="FF0000"/>
              </a:solidFill>
            </a:endParaRPr>
          </a:p>
        </p:txBody>
      </p:sp>
      <p:sp>
        <p:nvSpPr>
          <p:cNvPr id="9" name="文本框 8"/>
          <p:cNvSpPr txBox="1"/>
          <p:nvPr/>
        </p:nvSpPr>
        <p:spPr>
          <a:xfrm>
            <a:off x="7970520" y="3852545"/>
            <a:ext cx="3371850" cy="1076325"/>
          </a:xfrm>
          <a:prstGeom prst="rect">
            <a:avLst/>
          </a:prstGeom>
          <a:solidFill>
            <a:schemeClr val="accent4">
              <a:lumMod val="20000"/>
              <a:lumOff val="80000"/>
            </a:schemeClr>
          </a:solidFill>
        </p:spPr>
        <p:txBody>
          <a:bodyPr wrap="square" rtlCol="0">
            <a:spAutoFit/>
          </a:bodyPr>
          <a:p>
            <a:r>
              <a:rPr lang="en-US" altLang="zh-CN" sz="3200">
                <a:solidFill>
                  <a:srgbClr val="FF0000"/>
                </a:solidFill>
              </a:rPr>
              <a:t>pre p</a:t>
            </a:r>
            <a:endParaRPr lang="en-US" altLang="zh-CN" sz="3200">
              <a:solidFill>
                <a:srgbClr val="FF0000"/>
              </a:solidFill>
            </a:endParaRPr>
          </a:p>
          <a:p>
            <a:r>
              <a:rPr lang="en-US" altLang="zh-CN" sz="3200">
                <a:solidFill>
                  <a:srgbClr val="FF0000"/>
                </a:solidFill>
              </a:rPr>
              <a:t>      c-&gt;cn</a:t>
            </a:r>
            <a:endParaRPr lang="en-US" altLang="zh-CN" sz="3200">
              <a:solidFill>
                <a:srgbClr val="FF0000"/>
              </a:solidFill>
            </a:endParaRPr>
          </a:p>
        </p:txBody>
      </p:sp>
      <p:sp>
        <p:nvSpPr>
          <p:cNvPr id="10" name="矩形 9"/>
          <p:cNvSpPr/>
          <p:nvPr/>
        </p:nvSpPr>
        <p:spPr>
          <a:xfrm>
            <a:off x="603885" y="3729355"/>
            <a:ext cx="4225290" cy="1035685"/>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11" name="文本框 10"/>
          <p:cNvSpPr txBox="1"/>
          <p:nvPr/>
        </p:nvSpPr>
        <p:spPr>
          <a:xfrm>
            <a:off x="3445510" y="4847590"/>
            <a:ext cx="8208010" cy="583565"/>
          </a:xfrm>
          <a:prstGeom prst="rect">
            <a:avLst/>
          </a:prstGeom>
          <a:solidFill>
            <a:schemeClr val="accent4">
              <a:lumMod val="20000"/>
              <a:lumOff val="80000"/>
            </a:schemeClr>
          </a:solidFill>
        </p:spPr>
        <p:txBody>
          <a:bodyPr wrap="square" rtlCol="0">
            <a:spAutoFit/>
          </a:bodyPr>
          <a:p>
            <a:r>
              <a:rPr lang="zh-CN" altLang="en-US" sz="3200">
                <a:solidFill>
                  <a:srgbClr val="FF0000"/>
                </a:solidFill>
              </a:rPr>
              <a:t>两个链表对比是否相同，相同为回文链表</a:t>
            </a:r>
            <a:endParaRPr lang="zh-CN" altLang="en-US" sz="32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8"/>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animBg="1"/>
      <p:bldP spid="5" grpId="0" bldLvl="0" animBg="1"/>
      <p:bldP spid="6" grpId="0" bldLvl="0" animBg="1"/>
      <p:bldP spid="8" grpId="0" bldLvl="0" animBg="1"/>
      <p:bldP spid="5" grpId="1" bldLvl="0" animBg="1"/>
      <p:bldP spid="9" grpId="0" bldLvl="0" animBg="1"/>
      <p:bldP spid="8" grpId="1" animBg="1"/>
      <p:bldP spid="9" grpId="1" animBg="1"/>
      <p:bldP spid="10" grpId="0" bldLvl="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464235" y="3027084"/>
            <a:ext cx="11263532" cy="1055077"/>
          </a:xfrm>
          <a:prstGeom prst="rect">
            <a:avLst/>
          </a:prstGeom>
          <a:solidFill>
            <a:srgbClr val="D6F0E9"/>
          </a:solidFill>
          <a:ln w="1905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sz="2400"/>
          </a:p>
        </p:txBody>
      </p:sp>
      <p:sp>
        <p:nvSpPr>
          <p:cNvPr id="2" name="标题 1"/>
          <p:cNvSpPr>
            <a:spLocks noGrp="1"/>
          </p:cNvSpPr>
          <p:nvPr>
            <p:ph type="title" idx="4294967295"/>
          </p:nvPr>
        </p:nvSpPr>
        <p:spPr>
          <a:xfrm>
            <a:off x="130632" y="450451"/>
            <a:ext cx="6824133" cy="61404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121920" tIns="60960" rIns="121920" bIns="60960" rtlCol="0" anchor="ctr">
            <a:spAutoFit/>
          </a:bodyPr>
          <a:lstStyle/>
          <a:p>
            <a:pPr>
              <a:lnSpc>
                <a:spcPct val="100000"/>
              </a:lnSpc>
            </a:pPr>
            <a:r>
              <a:rPr lang="zh-CN" altLang="en-US" sz="3200" b="1" dirty="0">
                <a:solidFill>
                  <a:srgbClr val="004C41"/>
                </a:solidFill>
                <a:latin typeface="+mn-lt"/>
                <a:ea typeface="+mn-ea"/>
                <a:cs typeface="+mn-ea"/>
              </a:rPr>
              <a:t>链表的基本操作</a:t>
            </a:r>
            <a:r>
              <a:rPr lang="en-US" altLang="zh-CN" sz="3200" b="1" dirty="0">
                <a:solidFill>
                  <a:srgbClr val="004C41"/>
                </a:solidFill>
                <a:latin typeface="+mn-lt"/>
                <a:ea typeface="+mn-ea"/>
                <a:cs typeface="+mn-ea"/>
              </a:rPr>
              <a:t>——</a:t>
            </a:r>
            <a:r>
              <a:rPr lang="zh-CN" altLang="en-US" sz="3200" b="1" dirty="0">
                <a:solidFill>
                  <a:srgbClr val="004C41"/>
                </a:solidFill>
                <a:latin typeface="+mn-lt"/>
                <a:ea typeface="+mn-ea"/>
                <a:cs typeface="+mn-ea"/>
              </a:rPr>
              <a:t>链表的创建</a:t>
            </a:r>
            <a:endParaRPr lang="zh-CN" altLang="en-US" sz="3200" b="1" dirty="0">
              <a:solidFill>
                <a:srgbClr val="004C41"/>
              </a:solidFill>
              <a:latin typeface="+mn-lt"/>
              <a:ea typeface="+mn-ea"/>
              <a:cs typeface="+mn-ea"/>
            </a:endParaRPr>
          </a:p>
        </p:txBody>
      </p:sp>
      <p:sp>
        <p:nvSpPr>
          <p:cNvPr id="6" name="文本框 5"/>
          <p:cNvSpPr txBox="1"/>
          <p:nvPr/>
        </p:nvSpPr>
        <p:spPr>
          <a:xfrm>
            <a:off x="661184" y="3154140"/>
            <a:ext cx="1969475" cy="829945"/>
          </a:xfrm>
          <a:prstGeom prst="rect">
            <a:avLst/>
          </a:prstGeom>
          <a:noFill/>
        </p:spPr>
        <p:txBody>
          <a:bodyPr wrap="square" lIns="91440" tIns="45720" rIns="91440" bIns="45720" rtlCol="0">
            <a:spAutoFit/>
          </a:bodyPr>
          <a:lstStyle/>
          <a:p>
            <a:r>
              <a:rPr lang="en-US" altLang="zh-CN" sz="2400" dirty="0"/>
              <a:t>item=[]</a:t>
            </a:r>
            <a:endParaRPr lang="en-US" altLang="zh-CN" sz="2400" dirty="0"/>
          </a:p>
          <a:p>
            <a:r>
              <a:rPr lang="en-US" altLang="zh-CN" sz="2400" dirty="0"/>
              <a:t>head=-1</a:t>
            </a:r>
            <a:endParaRPr lang="zh-CN" altLang="en-US" sz="2400" dirty="0"/>
          </a:p>
        </p:txBody>
      </p:sp>
      <p:sp>
        <p:nvSpPr>
          <p:cNvPr id="9" name="矩形 8"/>
          <p:cNvSpPr/>
          <p:nvPr/>
        </p:nvSpPr>
        <p:spPr>
          <a:xfrm>
            <a:off x="661183" y="4221299"/>
            <a:ext cx="8210550" cy="460375"/>
          </a:xfrm>
          <a:prstGeom prst="rect">
            <a:avLst/>
          </a:prstGeom>
        </p:spPr>
        <p:txBody>
          <a:bodyPr wrap="none" lIns="91440" tIns="45720" rIns="91440" bIns="45720">
            <a:spAutoFit/>
          </a:bodyPr>
          <a:lstStyle/>
          <a:p>
            <a:r>
              <a:rPr lang="zh-CN" altLang="en-US" sz="2400" dirty="0"/>
              <a:t>其中head值为–1，表示头指针指向为空，该链表为空链表。</a:t>
            </a:r>
            <a:endParaRPr lang="zh-CN" altLang="en-US" sz="2400" dirty="0"/>
          </a:p>
        </p:txBody>
      </p:sp>
      <p:sp>
        <p:nvSpPr>
          <p:cNvPr id="10" name="矩形 9"/>
          <p:cNvSpPr/>
          <p:nvPr/>
        </p:nvSpPr>
        <p:spPr>
          <a:xfrm>
            <a:off x="468583" y="1299273"/>
            <a:ext cx="11263532" cy="1529715"/>
          </a:xfrm>
          <a:prstGeom prst="rect">
            <a:avLst/>
          </a:prstGeom>
        </p:spPr>
        <p:txBody>
          <a:bodyPr wrap="square" lIns="91440" tIns="45720" rIns="91440" bIns="45720">
            <a:spAutoFit/>
          </a:bodyPr>
          <a:lstStyle/>
          <a:p>
            <a:pPr>
              <a:lnSpc>
                <a:spcPct val="130000"/>
              </a:lnSpc>
            </a:pPr>
            <a:r>
              <a:rPr lang="zh-CN" altLang="en-US" sz="2400" dirty="0">
                <a:solidFill>
                  <a:srgbClr val="0070A6"/>
                </a:solidFill>
              </a:rPr>
              <a:t>        创建链表时，首先要根据问题特点规划节点的数据域和指针域，然后根据规划创建一个空表和头节点。接下来就可以根据输入的实际数据形成节点并逐步插入到已有的链表中。</a:t>
            </a:r>
            <a:endParaRPr lang="zh-CN" altLang="en-US" sz="2400" dirty="0">
              <a:solidFill>
                <a:srgbClr val="0070A6"/>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463973" y="1133687"/>
            <a:ext cx="11263207" cy="5122333"/>
          </a:xfrm>
          <a:prstGeom prst="rect">
            <a:avLst/>
          </a:prstGeom>
          <a:solidFill>
            <a:srgbClr val="D6F0E9"/>
          </a:solidFill>
          <a:ln w="1905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sz="2400"/>
          </a:p>
        </p:txBody>
      </p:sp>
      <p:sp>
        <p:nvSpPr>
          <p:cNvPr id="2" name="标题 1"/>
          <p:cNvSpPr>
            <a:spLocks noGrp="1"/>
          </p:cNvSpPr>
          <p:nvPr>
            <p:ph type="title" idx="4294967295"/>
          </p:nvPr>
        </p:nvSpPr>
        <p:spPr>
          <a:xfrm>
            <a:off x="130632" y="450452"/>
            <a:ext cx="6824133" cy="61404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121920" tIns="60960" rIns="121920" bIns="60960" rtlCol="0" anchor="ctr">
            <a:spAutoFit/>
          </a:bodyPr>
          <a:lstStyle/>
          <a:p>
            <a:pPr>
              <a:lnSpc>
                <a:spcPct val="100000"/>
              </a:lnSpc>
            </a:pPr>
            <a:r>
              <a:rPr lang="zh-CN" altLang="en-US" sz="3200" b="1" dirty="0">
                <a:solidFill>
                  <a:srgbClr val="004C41"/>
                </a:solidFill>
                <a:latin typeface="+mn-lt"/>
                <a:ea typeface="+mn-ea"/>
                <a:cs typeface="+mn-ea"/>
              </a:rPr>
              <a:t>正向建链</a:t>
            </a:r>
            <a:endParaRPr lang="zh-CN" altLang="en-US" sz="3200" b="1" dirty="0">
              <a:solidFill>
                <a:srgbClr val="004C41"/>
              </a:solidFill>
              <a:latin typeface="+mn-lt"/>
              <a:ea typeface="+mn-ea"/>
              <a:cs typeface="+mn-ea"/>
            </a:endParaRPr>
          </a:p>
        </p:txBody>
      </p:sp>
      <p:sp>
        <p:nvSpPr>
          <p:cNvPr id="6" name="文本框 5"/>
          <p:cNvSpPr txBox="1"/>
          <p:nvPr/>
        </p:nvSpPr>
        <p:spPr>
          <a:xfrm>
            <a:off x="627380" y="1433407"/>
            <a:ext cx="10797540" cy="4030980"/>
          </a:xfrm>
          <a:prstGeom prst="rect">
            <a:avLst/>
          </a:prstGeom>
          <a:noFill/>
        </p:spPr>
        <p:txBody>
          <a:bodyPr wrap="square" lIns="91440" tIns="45720" rIns="91440" bIns="45720" rtlCol="0">
            <a:spAutoFit/>
          </a:bodyPr>
          <a:lstStyle/>
          <a:p>
            <a:r>
              <a:rPr lang="en-US" altLang="zh-CN" sz="3200" dirty="0"/>
              <a:t>from random import randint </a:t>
            </a:r>
            <a:endParaRPr lang="en-US" altLang="zh-CN" sz="3200" dirty="0"/>
          </a:p>
          <a:p>
            <a:r>
              <a:rPr lang="en-US" altLang="zh-CN" sz="3200" dirty="0"/>
              <a:t>item=[]</a:t>
            </a:r>
            <a:endParaRPr lang="en-US" altLang="zh-CN" sz="3200" dirty="0"/>
          </a:p>
          <a:p>
            <a:r>
              <a:rPr lang="en-US" altLang="zh-CN" sz="3200" dirty="0">
                <a:solidFill>
                  <a:srgbClr val="FF0000"/>
                </a:solidFill>
              </a:rPr>
              <a:t>item.append([randint(1,100),-1])</a:t>
            </a:r>
            <a:endParaRPr lang="en-US" altLang="zh-CN" sz="3200" dirty="0">
              <a:solidFill>
                <a:srgbClr val="FF0000"/>
              </a:solidFill>
            </a:endParaRPr>
          </a:p>
          <a:p>
            <a:r>
              <a:rPr lang="en-US" altLang="zh-CN" sz="3200" dirty="0"/>
              <a:t>head=0</a:t>
            </a:r>
            <a:endParaRPr lang="en-US" altLang="zh-CN" sz="3200" dirty="0"/>
          </a:p>
          <a:p>
            <a:r>
              <a:rPr lang="en-US" altLang="zh-CN" sz="3200" dirty="0"/>
              <a:t>for i in range(1,20):    #创建有20个节点的链表</a:t>
            </a:r>
            <a:endParaRPr lang="en-US" altLang="zh-CN" sz="3200" dirty="0"/>
          </a:p>
          <a:p>
            <a:r>
              <a:rPr lang="en-US" altLang="zh-CN" sz="3200" dirty="0"/>
              <a:t>    </a:t>
            </a:r>
            <a:r>
              <a:rPr lang="en-US" altLang="zh-CN" sz="3200" dirty="0">
                <a:solidFill>
                  <a:srgbClr val="FF0000"/>
                </a:solidFill>
              </a:rPr>
              <a:t>item.append([randint(1,100),-1])</a:t>
            </a:r>
            <a:endParaRPr lang="en-US" altLang="zh-CN" sz="3200" dirty="0"/>
          </a:p>
          <a:p>
            <a:r>
              <a:rPr lang="en-US" altLang="zh-CN" sz="3200" dirty="0"/>
              <a:t>    </a:t>
            </a:r>
            <a:r>
              <a:rPr lang="en-US" altLang="zh-CN" sz="3200" dirty="0">
                <a:solidFill>
                  <a:srgbClr val="FF0000"/>
                </a:solidFill>
              </a:rPr>
              <a:t>item[i-1][1]=len(item)-1</a:t>
            </a:r>
            <a:endParaRPr lang="en-US" altLang="zh-CN" sz="3200" dirty="0"/>
          </a:p>
          <a:p>
            <a:r>
              <a:rPr lang="en-US" altLang="zh-CN" sz="3200" dirty="0"/>
              <a:t>print(item)</a:t>
            </a:r>
            <a:endParaRPr lang="en-US" altLang="zh-CN" sz="3200" dirty="0"/>
          </a:p>
        </p:txBody>
      </p:sp>
      <p:pic>
        <p:nvPicPr>
          <p:cNvPr id="4" name="图片 3"/>
          <p:cNvPicPr>
            <a:picLocks noChangeAspect="1"/>
          </p:cNvPicPr>
          <p:nvPr/>
        </p:nvPicPr>
        <p:blipFill>
          <a:blip r:embed="rId1"/>
          <a:stretch>
            <a:fillRect/>
          </a:stretch>
        </p:blipFill>
        <p:spPr>
          <a:xfrm>
            <a:off x="234527" y="5373793"/>
            <a:ext cx="11721253" cy="111252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463973" y="1133687"/>
            <a:ext cx="11263207" cy="5122333"/>
          </a:xfrm>
          <a:prstGeom prst="rect">
            <a:avLst/>
          </a:prstGeom>
          <a:solidFill>
            <a:srgbClr val="D6F0E9"/>
          </a:solidFill>
          <a:ln w="1905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sz="2400"/>
          </a:p>
        </p:txBody>
      </p:sp>
      <p:sp>
        <p:nvSpPr>
          <p:cNvPr id="2" name="标题 1"/>
          <p:cNvSpPr>
            <a:spLocks noGrp="1"/>
          </p:cNvSpPr>
          <p:nvPr>
            <p:ph type="title" idx="4294967295"/>
          </p:nvPr>
        </p:nvSpPr>
        <p:spPr>
          <a:xfrm>
            <a:off x="130632" y="450452"/>
            <a:ext cx="6824133" cy="61404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121920" tIns="60960" rIns="121920" bIns="60960" rtlCol="0" anchor="ctr">
            <a:spAutoFit/>
          </a:bodyPr>
          <a:lstStyle/>
          <a:p>
            <a:pPr>
              <a:lnSpc>
                <a:spcPct val="100000"/>
              </a:lnSpc>
            </a:pPr>
            <a:r>
              <a:rPr lang="zh-CN" altLang="en-US" sz="3200" b="1" dirty="0">
                <a:solidFill>
                  <a:srgbClr val="004C41"/>
                </a:solidFill>
                <a:latin typeface="+mn-lt"/>
                <a:ea typeface="+mn-ea"/>
                <a:cs typeface="+mn-ea"/>
              </a:rPr>
              <a:t>逆向建链</a:t>
            </a:r>
            <a:endParaRPr lang="zh-CN" altLang="en-US" sz="3200" b="1" dirty="0">
              <a:solidFill>
                <a:srgbClr val="004C41"/>
              </a:solidFill>
              <a:latin typeface="+mn-lt"/>
              <a:ea typeface="+mn-ea"/>
              <a:cs typeface="+mn-ea"/>
            </a:endParaRPr>
          </a:p>
        </p:txBody>
      </p:sp>
      <p:sp>
        <p:nvSpPr>
          <p:cNvPr id="6" name="文本框 5"/>
          <p:cNvSpPr txBox="1"/>
          <p:nvPr/>
        </p:nvSpPr>
        <p:spPr>
          <a:xfrm>
            <a:off x="627380" y="1433407"/>
            <a:ext cx="10797540" cy="3538220"/>
          </a:xfrm>
          <a:prstGeom prst="rect">
            <a:avLst/>
          </a:prstGeom>
          <a:noFill/>
        </p:spPr>
        <p:txBody>
          <a:bodyPr wrap="square" lIns="91440" tIns="45720" rIns="91440" bIns="45720" rtlCol="0">
            <a:spAutoFit/>
          </a:bodyPr>
          <a:lstStyle/>
          <a:p>
            <a:r>
              <a:rPr lang="en-US" altLang="zh-CN" sz="3200" dirty="0"/>
              <a:t>from random import randint </a:t>
            </a:r>
            <a:endParaRPr lang="en-US" altLang="zh-CN" sz="3200" dirty="0"/>
          </a:p>
          <a:p>
            <a:r>
              <a:rPr lang="en-US" altLang="zh-CN" sz="3200" dirty="0"/>
              <a:t>item=[]</a:t>
            </a:r>
            <a:endParaRPr lang="en-US" altLang="zh-CN" sz="3200" dirty="0"/>
          </a:p>
          <a:p>
            <a:r>
              <a:rPr lang="en-US" altLang="zh-CN" sz="3200" dirty="0"/>
              <a:t>head=-1</a:t>
            </a:r>
            <a:endParaRPr lang="en-US" altLang="zh-CN" sz="3200" dirty="0"/>
          </a:p>
          <a:p>
            <a:r>
              <a:rPr lang="en-US" altLang="zh-CN" sz="3200" dirty="0"/>
              <a:t>for i in range(0,20):    #创建有20个节点的链表</a:t>
            </a:r>
            <a:endParaRPr lang="en-US" altLang="zh-CN" sz="3200" dirty="0"/>
          </a:p>
          <a:p>
            <a:r>
              <a:rPr lang="en-US" altLang="zh-CN" sz="3200" dirty="0"/>
              <a:t>    </a:t>
            </a:r>
            <a:r>
              <a:rPr lang="en-US" altLang="zh-CN" sz="3200" dirty="0">
                <a:solidFill>
                  <a:srgbClr val="FF0000"/>
                </a:solidFill>
              </a:rPr>
              <a:t>item.append([randint(1,100),head])</a:t>
            </a:r>
            <a:endParaRPr lang="en-US" altLang="zh-CN" sz="3200" dirty="0"/>
          </a:p>
          <a:p>
            <a:r>
              <a:rPr lang="en-US" altLang="zh-CN" sz="3200" dirty="0"/>
              <a:t>    </a:t>
            </a:r>
            <a:r>
              <a:rPr lang="en-US" altLang="zh-CN" sz="3200" dirty="0">
                <a:solidFill>
                  <a:srgbClr val="FF0000"/>
                </a:solidFill>
              </a:rPr>
              <a:t>head=len(item)-1</a:t>
            </a:r>
            <a:endParaRPr lang="en-US" altLang="zh-CN" sz="3200" dirty="0"/>
          </a:p>
          <a:p>
            <a:r>
              <a:rPr lang="en-US" altLang="zh-CN" sz="3200" dirty="0"/>
              <a:t>print(item)</a:t>
            </a:r>
            <a:endParaRPr lang="en-US" altLang="zh-CN" sz="3200" dirty="0"/>
          </a:p>
        </p:txBody>
      </p:sp>
      <p:pic>
        <p:nvPicPr>
          <p:cNvPr id="3" name="图片 2"/>
          <p:cNvPicPr>
            <a:picLocks noChangeAspect="1"/>
          </p:cNvPicPr>
          <p:nvPr/>
        </p:nvPicPr>
        <p:blipFill>
          <a:blip r:embed="rId1"/>
          <a:stretch>
            <a:fillRect/>
          </a:stretch>
        </p:blipFill>
        <p:spPr>
          <a:xfrm>
            <a:off x="369993" y="5130800"/>
            <a:ext cx="11357187" cy="101261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509905" y="699135"/>
            <a:ext cx="7480300" cy="2738120"/>
          </a:xfrm>
          <a:prstGeom prst="rect">
            <a:avLst/>
          </a:prstGeom>
          <a:noFill/>
        </p:spPr>
        <p:txBody>
          <a:bodyPr wrap="square" rtlCol="0">
            <a:spAutoFit/>
          </a:bodyPr>
          <a:p>
            <a:pPr algn="l">
              <a:buClrTx/>
              <a:buSzTx/>
              <a:buFontTx/>
            </a:pPr>
            <a:r>
              <a:rPr lang="zh-CN" altLang="en-US" sz="3200" b="1" spc="300" dirty="0">
                <a:solidFill>
                  <a:srgbClr val="004C41"/>
                </a:solidFill>
                <a:uFillTx/>
                <a:cs typeface="+mn-ea"/>
              </a:rPr>
              <a:t>链表的遍历1：</a:t>
            </a:r>
            <a:endParaRPr lang="zh-CN" altLang="en-US" sz="3200" b="1" spc="300" dirty="0">
              <a:solidFill>
                <a:srgbClr val="004C41"/>
              </a:solidFill>
              <a:uFillTx/>
              <a:cs typeface="+mn-ea"/>
            </a:endParaRPr>
          </a:p>
          <a:p>
            <a:r>
              <a:rPr lang="en-US" altLang="zh-CN" sz="2800"/>
              <a:t>a=[[1,1],[2,2],[3,3],[4,-1]]</a:t>
            </a:r>
            <a:endParaRPr lang="en-US" altLang="zh-CN" sz="2800"/>
          </a:p>
          <a:p>
            <a:r>
              <a:rPr lang="en-US" altLang="zh-CN" sz="2800"/>
              <a:t>head=0 ; p=head</a:t>
            </a:r>
            <a:endParaRPr lang="en-US" altLang="zh-CN" sz="2800"/>
          </a:p>
          <a:p>
            <a:r>
              <a:rPr lang="en-US" altLang="zh-CN" sz="2800"/>
              <a:t>while ______________</a:t>
            </a:r>
            <a:r>
              <a:rPr lang="zh-CN" altLang="en-US" sz="2800"/>
              <a:t>：</a:t>
            </a:r>
            <a:endParaRPr lang="zh-CN" altLang="en-US" sz="2800"/>
          </a:p>
          <a:p>
            <a:r>
              <a:rPr lang="en-US" altLang="zh-CN" sz="2800"/>
              <a:t>     print(a[p][0],end="")</a:t>
            </a:r>
            <a:endParaRPr lang="en-US" altLang="zh-CN" sz="2800"/>
          </a:p>
          <a:p>
            <a:r>
              <a:rPr lang="en-US" altLang="zh-CN" sz="2800"/>
              <a:t>     ___________________</a:t>
            </a:r>
            <a:endParaRPr lang="en-US" altLang="zh-CN" sz="2800"/>
          </a:p>
        </p:txBody>
      </p:sp>
      <p:sp>
        <p:nvSpPr>
          <p:cNvPr id="5" name="文本框 4"/>
          <p:cNvSpPr txBox="1"/>
          <p:nvPr/>
        </p:nvSpPr>
        <p:spPr>
          <a:xfrm>
            <a:off x="468630" y="3375660"/>
            <a:ext cx="9344660" cy="3169285"/>
          </a:xfrm>
          <a:prstGeom prst="rect">
            <a:avLst/>
          </a:prstGeom>
          <a:noFill/>
        </p:spPr>
        <p:txBody>
          <a:bodyPr wrap="square" rtlCol="0">
            <a:spAutoFit/>
          </a:bodyPr>
          <a:p>
            <a:pPr algn="l">
              <a:buClrTx/>
              <a:buSzTx/>
              <a:buFontTx/>
            </a:pPr>
            <a:r>
              <a:rPr lang="zh-CN" altLang="en-US" sz="3200" b="1" spc="300" dirty="0">
                <a:solidFill>
                  <a:srgbClr val="004C41"/>
                </a:solidFill>
                <a:uFillTx/>
                <a:cs typeface="+mn-ea"/>
              </a:rPr>
              <a:t>链表的遍历2：</a:t>
            </a:r>
            <a:endParaRPr lang="zh-CN" altLang="en-US" sz="3200" b="1" spc="300" dirty="0">
              <a:solidFill>
                <a:srgbClr val="004C41"/>
              </a:solidFill>
              <a:uFillTx/>
              <a:cs typeface="+mn-ea"/>
            </a:endParaRPr>
          </a:p>
          <a:p>
            <a:r>
              <a:rPr lang="en-US" altLang="zh-CN" sz="2800"/>
              <a:t>a=[[1,1],[2,2],[3,3],[4,-1]]</a:t>
            </a:r>
            <a:endParaRPr lang="en-US" altLang="zh-CN" sz="2800"/>
          </a:p>
          <a:p>
            <a:r>
              <a:rPr lang="en-US" altLang="zh-CN" sz="2800"/>
              <a:t>head=0 ; p=head</a:t>
            </a:r>
            <a:endParaRPr lang="en-US" altLang="zh-CN" sz="2800"/>
          </a:p>
          <a:p>
            <a:r>
              <a:rPr lang="en-US" altLang="zh-CN" sz="2800"/>
              <a:t>while __________________________</a:t>
            </a:r>
            <a:r>
              <a:rPr lang="zh-CN" altLang="en-US" sz="2800"/>
              <a:t>：</a:t>
            </a:r>
            <a:endParaRPr lang="zh-CN" altLang="en-US" sz="2800"/>
          </a:p>
          <a:p>
            <a:r>
              <a:rPr lang="en-US" altLang="zh-CN" sz="2800"/>
              <a:t>     print(a[p][0],end="-&gt;")</a:t>
            </a:r>
            <a:endParaRPr lang="en-US" altLang="zh-CN" sz="2800"/>
          </a:p>
          <a:p>
            <a:r>
              <a:rPr lang="en-US" altLang="zh-CN" sz="2800"/>
              <a:t>     ________________________</a:t>
            </a:r>
            <a:endParaRPr lang="en-US" altLang="zh-CN" sz="2800"/>
          </a:p>
          <a:p>
            <a:r>
              <a:rPr lang="en-US" altLang="zh-CN" sz="2800"/>
              <a:t>____________________________</a:t>
            </a:r>
            <a:endParaRPr lang="en-US" altLang="zh-CN" sz="2800"/>
          </a:p>
        </p:txBody>
      </p:sp>
      <p:pic>
        <p:nvPicPr>
          <p:cNvPr id="1964860538" name="图片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7061200" y="1304290"/>
            <a:ext cx="4784090" cy="2580005"/>
          </a:xfrm>
          <a:prstGeom prst="rect">
            <a:avLst/>
          </a:prstGeom>
          <a:ln w="25400">
            <a:solidFill>
              <a:schemeClr val="accent1"/>
            </a:solidFill>
          </a:ln>
        </p:spPr>
      </p:pic>
      <p:sp>
        <p:nvSpPr>
          <p:cNvPr id="6" name="文本框 5"/>
          <p:cNvSpPr txBox="1"/>
          <p:nvPr/>
        </p:nvSpPr>
        <p:spPr>
          <a:xfrm>
            <a:off x="1842770" y="1844675"/>
            <a:ext cx="4064000" cy="706755"/>
          </a:xfrm>
          <a:prstGeom prst="rect">
            <a:avLst/>
          </a:prstGeom>
          <a:noFill/>
        </p:spPr>
        <p:txBody>
          <a:bodyPr wrap="square" rtlCol="0">
            <a:spAutoFit/>
          </a:bodyPr>
          <a:p>
            <a:r>
              <a:rPr lang="en-US" altLang="zh-CN" sz="4000">
                <a:solidFill>
                  <a:srgbClr val="FF0000"/>
                </a:solidFill>
              </a:rPr>
              <a:t>p!=-1</a:t>
            </a:r>
            <a:endParaRPr lang="en-US" altLang="zh-CN" sz="4000">
              <a:solidFill>
                <a:srgbClr val="FF0000"/>
              </a:solidFill>
            </a:endParaRPr>
          </a:p>
        </p:txBody>
      </p:sp>
      <p:sp>
        <p:nvSpPr>
          <p:cNvPr id="7" name="文本框 6"/>
          <p:cNvSpPr txBox="1"/>
          <p:nvPr/>
        </p:nvSpPr>
        <p:spPr>
          <a:xfrm>
            <a:off x="1145540" y="2730500"/>
            <a:ext cx="4064000" cy="706755"/>
          </a:xfrm>
          <a:prstGeom prst="rect">
            <a:avLst/>
          </a:prstGeom>
          <a:noFill/>
        </p:spPr>
        <p:txBody>
          <a:bodyPr wrap="square" rtlCol="0">
            <a:spAutoFit/>
          </a:bodyPr>
          <a:p>
            <a:r>
              <a:rPr lang="en-US" altLang="zh-CN" sz="4000">
                <a:solidFill>
                  <a:srgbClr val="FF0000"/>
                </a:solidFill>
              </a:rPr>
              <a:t>p=a[p][1]</a:t>
            </a:r>
            <a:endParaRPr lang="en-US" altLang="zh-CN" sz="4000">
              <a:solidFill>
                <a:srgbClr val="FF0000"/>
              </a:solidFill>
            </a:endParaRPr>
          </a:p>
        </p:txBody>
      </p:sp>
      <p:sp>
        <p:nvSpPr>
          <p:cNvPr id="8" name="文本框 7"/>
          <p:cNvSpPr txBox="1"/>
          <p:nvPr/>
        </p:nvSpPr>
        <p:spPr>
          <a:xfrm>
            <a:off x="1613535" y="4575810"/>
            <a:ext cx="4064000" cy="706755"/>
          </a:xfrm>
          <a:prstGeom prst="rect">
            <a:avLst/>
          </a:prstGeom>
          <a:noFill/>
        </p:spPr>
        <p:txBody>
          <a:bodyPr wrap="square" rtlCol="0">
            <a:spAutoFit/>
          </a:bodyPr>
          <a:p>
            <a:r>
              <a:rPr lang="en-US" altLang="zh-CN" sz="4000">
                <a:solidFill>
                  <a:srgbClr val="FF0000"/>
                </a:solidFill>
              </a:rPr>
              <a:t>a[p][1]!=-1</a:t>
            </a:r>
            <a:endParaRPr lang="en-US" altLang="zh-CN" sz="4000">
              <a:solidFill>
                <a:srgbClr val="FF0000"/>
              </a:solidFill>
            </a:endParaRPr>
          </a:p>
        </p:txBody>
      </p:sp>
      <p:sp>
        <p:nvSpPr>
          <p:cNvPr id="9" name="文本框 8"/>
          <p:cNvSpPr txBox="1"/>
          <p:nvPr/>
        </p:nvSpPr>
        <p:spPr>
          <a:xfrm>
            <a:off x="1029335" y="5337175"/>
            <a:ext cx="4064000" cy="706755"/>
          </a:xfrm>
          <a:prstGeom prst="rect">
            <a:avLst/>
          </a:prstGeom>
          <a:noFill/>
        </p:spPr>
        <p:txBody>
          <a:bodyPr wrap="square" rtlCol="0">
            <a:spAutoFit/>
          </a:bodyPr>
          <a:p>
            <a:r>
              <a:rPr lang="en-US" altLang="zh-CN" sz="4000">
                <a:solidFill>
                  <a:srgbClr val="FF0000"/>
                </a:solidFill>
              </a:rPr>
              <a:t>p=a[p][1]</a:t>
            </a:r>
            <a:endParaRPr lang="en-US" altLang="zh-CN" sz="4000">
              <a:solidFill>
                <a:srgbClr val="FF0000"/>
              </a:solidFill>
            </a:endParaRPr>
          </a:p>
        </p:txBody>
      </p:sp>
      <p:sp>
        <p:nvSpPr>
          <p:cNvPr id="10" name="文本框 9"/>
          <p:cNvSpPr txBox="1"/>
          <p:nvPr/>
        </p:nvSpPr>
        <p:spPr>
          <a:xfrm>
            <a:off x="468630" y="5833745"/>
            <a:ext cx="4064000" cy="706755"/>
          </a:xfrm>
          <a:prstGeom prst="rect">
            <a:avLst/>
          </a:prstGeom>
          <a:noFill/>
        </p:spPr>
        <p:txBody>
          <a:bodyPr wrap="square" rtlCol="0">
            <a:spAutoFit/>
          </a:bodyPr>
          <a:p>
            <a:r>
              <a:rPr lang="en-US" altLang="zh-CN" sz="4000">
                <a:solidFill>
                  <a:srgbClr val="FF0000"/>
                </a:solidFill>
              </a:rPr>
              <a:t>print(a[p][0])</a:t>
            </a:r>
            <a:endParaRPr lang="en-US" altLang="zh-CN" sz="4000">
              <a:solidFill>
                <a:srgbClr val="FF00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idx="4294967295"/>
          </p:nvPr>
        </p:nvSpPr>
        <p:spPr>
          <a:xfrm>
            <a:off x="130810" y="57785"/>
            <a:ext cx="8214360" cy="61404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rtlCol="0" anchor="ctr">
            <a:spAutoFit/>
          </a:bodyPr>
          <a:lstStyle/>
          <a:p>
            <a:pPr>
              <a:lnSpc>
                <a:spcPct val="100000"/>
              </a:lnSpc>
            </a:pPr>
            <a:r>
              <a:rPr lang="en-US" altLang="zh-CN" sz="3200" b="1" dirty="0">
                <a:solidFill>
                  <a:srgbClr val="004C41"/>
                </a:solidFill>
                <a:latin typeface="+mn-lt"/>
                <a:ea typeface="+mn-ea"/>
                <a:cs typeface="+mn-ea"/>
              </a:rPr>
              <a:t>3.</a:t>
            </a:r>
            <a:r>
              <a:rPr lang="zh-CN" altLang="en-US" sz="3200" b="1" dirty="0">
                <a:solidFill>
                  <a:srgbClr val="004C41"/>
                </a:solidFill>
                <a:latin typeface="+mn-lt"/>
                <a:ea typeface="+mn-ea"/>
                <a:cs typeface="+mn-ea"/>
              </a:rPr>
              <a:t>在</a:t>
            </a:r>
            <a:r>
              <a:rPr lang="zh-CN" altLang="en-US" sz="3200" b="1" dirty="0">
                <a:solidFill>
                  <a:srgbClr val="004C41"/>
                </a:solidFill>
                <a:latin typeface="+mn-lt"/>
                <a:ea typeface="+mn-ea"/>
                <a:cs typeface="+mn-ea"/>
              </a:rPr>
              <a:t>链表</a:t>
            </a:r>
            <a:r>
              <a:rPr lang="en-US" altLang="zh-CN" sz="3200" b="1" dirty="0">
                <a:solidFill>
                  <a:srgbClr val="004C41"/>
                </a:solidFill>
                <a:latin typeface="+mn-lt"/>
                <a:ea typeface="+mn-ea"/>
                <a:cs typeface="+mn-ea"/>
              </a:rPr>
              <a:t>a</a:t>
            </a:r>
            <a:r>
              <a:rPr lang="zh-CN" altLang="en-US" sz="3200" b="1" dirty="0">
                <a:solidFill>
                  <a:srgbClr val="004C41"/>
                </a:solidFill>
                <a:latin typeface="+mn-lt"/>
                <a:ea typeface="+mn-ea"/>
                <a:cs typeface="+mn-ea"/>
              </a:rPr>
              <a:t>中插入节点</a:t>
            </a:r>
            <a:r>
              <a:rPr lang="en-US" altLang="zh-CN" sz="3200" b="1" dirty="0">
                <a:solidFill>
                  <a:srgbClr val="004C41"/>
                </a:solidFill>
                <a:latin typeface="+mn-lt"/>
                <a:ea typeface="+mn-ea"/>
                <a:cs typeface="+mn-ea"/>
              </a:rPr>
              <a:t>b,</a:t>
            </a:r>
            <a:r>
              <a:rPr lang="zh-CN" altLang="en-US" sz="3200" b="1" dirty="0">
                <a:solidFill>
                  <a:srgbClr val="004C41"/>
                </a:solidFill>
                <a:latin typeface="+mn-lt"/>
                <a:ea typeface="+mn-ea"/>
                <a:cs typeface="+mn-ea"/>
              </a:rPr>
              <a:t>保持</a:t>
            </a:r>
            <a:r>
              <a:rPr lang="zh-CN" altLang="en-US" sz="3200" b="1" dirty="0">
                <a:solidFill>
                  <a:srgbClr val="004C41"/>
                </a:solidFill>
                <a:latin typeface="+mn-lt"/>
                <a:ea typeface="+mn-ea"/>
                <a:cs typeface="+mn-ea"/>
              </a:rPr>
              <a:t>升序</a:t>
            </a:r>
            <a:endParaRPr lang="zh-CN" altLang="en-US" sz="3200" b="1" dirty="0">
              <a:solidFill>
                <a:srgbClr val="004C41"/>
              </a:solidFill>
              <a:latin typeface="+mn-lt"/>
              <a:ea typeface="+mn-ea"/>
              <a:cs typeface="+mn-ea"/>
            </a:endParaRPr>
          </a:p>
        </p:txBody>
      </p:sp>
      <p:sp>
        <p:nvSpPr>
          <p:cNvPr id="5" name="矩形 4"/>
          <p:cNvSpPr/>
          <p:nvPr/>
        </p:nvSpPr>
        <p:spPr>
          <a:xfrm>
            <a:off x="525292" y="567312"/>
            <a:ext cx="11611428" cy="1322070"/>
          </a:xfrm>
          <a:prstGeom prst="rect">
            <a:avLst/>
          </a:prstGeom>
        </p:spPr>
        <p:txBody>
          <a:bodyPr wrap="square">
            <a:spAutoFit/>
          </a:bodyPr>
          <a:lstStyle/>
          <a:p>
            <a:r>
              <a:rPr sz="2400" dirty="0">
                <a:latin typeface="+mn-ea"/>
                <a:sym typeface="+mn-ea"/>
              </a:rPr>
              <a:t>a=[[12,</a:t>
            </a:r>
            <a:r>
              <a:rPr lang="en-US" sz="2400" dirty="0">
                <a:latin typeface="+mn-ea"/>
                <a:sym typeface="+mn-ea"/>
              </a:rPr>
              <a:t>3</a:t>
            </a:r>
            <a:r>
              <a:rPr sz="2400" dirty="0">
                <a:latin typeface="+mn-ea"/>
                <a:sym typeface="+mn-ea"/>
              </a:rPr>
              <a:t>],[18,</a:t>
            </a:r>
            <a:r>
              <a:rPr lang="en-US" sz="2400" dirty="0">
                <a:latin typeface="+mn-ea"/>
                <a:sym typeface="+mn-ea"/>
              </a:rPr>
              <a:t>-1</a:t>
            </a:r>
            <a:r>
              <a:rPr sz="2400" dirty="0">
                <a:latin typeface="+mn-ea"/>
                <a:sym typeface="+mn-ea"/>
              </a:rPr>
              <a:t>],[10,</a:t>
            </a:r>
            <a:r>
              <a:rPr lang="en-US" sz="2400" dirty="0">
                <a:latin typeface="+mn-ea"/>
                <a:sym typeface="+mn-ea"/>
              </a:rPr>
              <a:t>0</a:t>
            </a:r>
            <a:r>
              <a:rPr sz="2400" dirty="0">
                <a:latin typeface="+mn-ea"/>
                <a:sym typeface="+mn-ea"/>
              </a:rPr>
              <a:t>],[14,</a:t>
            </a:r>
            <a:r>
              <a:rPr lang="en-US" sz="2400" dirty="0">
                <a:latin typeface="+mn-ea"/>
                <a:sym typeface="+mn-ea"/>
              </a:rPr>
              <a:t>1</a:t>
            </a:r>
            <a:r>
              <a:rPr sz="2400" dirty="0">
                <a:latin typeface="+mn-ea"/>
                <a:sym typeface="+mn-ea"/>
              </a:rPr>
              <a:t>]]</a:t>
            </a:r>
            <a:endParaRPr sz="2400" dirty="0">
              <a:latin typeface="+mn-ea"/>
              <a:sym typeface="+mn-ea"/>
            </a:endParaRPr>
          </a:p>
          <a:p>
            <a:r>
              <a:rPr sz="2400" dirty="0">
                <a:latin typeface="+mn-ea"/>
                <a:sym typeface="+mn-ea"/>
              </a:rPr>
              <a:t>head=2</a:t>
            </a:r>
            <a:endParaRPr sz="2400" dirty="0">
              <a:latin typeface="+mn-ea"/>
              <a:sym typeface="+mn-ea"/>
            </a:endParaRPr>
          </a:p>
          <a:p>
            <a:r>
              <a:rPr lang="en-US" altLang="zh-CN" sz="3200" dirty="0">
                <a:solidFill>
                  <a:schemeClr val="accent1">
                    <a:lumMod val="75000"/>
                  </a:schemeClr>
                </a:solidFill>
                <a:latin typeface="+mn-ea"/>
                <a:sym typeface="+mn-ea"/>
              </a:rPr>
              <a:t>b=int(input())</a:t>
            </a:r>
            <a:endParaRPr lang="en-US" altLang="zh-CN" sz="3200" dirty="0">
              <a:solidFill>
                <a:schemeClr val="accent1">
                  <a:lumMod val="75000"/>
                </a:schemeClr>
              </a:solidFill>
              <a:latin typeface="+mn-ea"/>
              <a:sym typeface="+mn-ea"/>
            </a:endParaRPr>
          </a:p>
        </p:txBody>
      </p:sp>
      <p:sp>
        <p:nvSpPr>
          <p:cNvPr id="3" name="文本框 2"/>
          <p:cNvSpPr txBox="1"/>
          <p:nvPr/>
        </p:nvSpPr>
        <p:spPr>
          <a:xfrm>
            <a:off x="524087" y="1668780"/>
            <a:ext cx="8909473" cy="2635885"/>
          </a:xfrm>
          <a:prstGeom prst="rect">
            <a:avLst/>
          </a:prstGeom>
          <a:noFill/>
        </p:spPr>
        <p:txBody>
          <a:bodyPr wrap="square" rtlCol="0">
            <a:spAutoFit/>
          </a:bodyPr>
          <a:p>
            <a:r>
              <a:rPr lang="zh-CN" altLang="en-US" sz="3200"/>
              <a:t>p=head；q=p</a:t>
            </a:r>
            <a:endParaRPr lang="zh-CN" altLang="en-US" sz="3200"/>
          </a:p>
          <a:p>
            <a:r>
              <a:rPr lang="zh-CN" altLang="en-US" sz="3200"/>
              <a:t>while </a:t>
            </a:r>
            <a:r>
              <a:rPr lang="zh-CN" altLang="en-US" sz="3200">
                <a:solidFill>
                  <a:srgbClr val="FF0000"/>
                </a:solidFill>
              </a:rPr>
              <a:t>p!=-1 and a[p][0]&lt;b</a:t>
            </a:r>
            <a:r>
              <a:rPr lang="zh-CN" altLang="en-US" sz="3200"/>
              <a:t>:</a:t>
            </a:r>
            <a:endParaRPr lang="zh-CN" altLang="en-US" sz="3200"/>
          </a:p>
          <a:p>
            <a:r>
              <a:rPr lang="zh-CN" altLang="en-US" sz="3200"/>
              <a:t>    </a:t>
            </a:r>
            <a:r>
              <a:rPr lang="en-US" altLang="zh-CN" sz="3200"/>
              <a:t>  </a:t>
            </a:r>
            <a:r>
              <a:rPr lang="zh-CN" altLang="en-US" sz="3200"/>
              <a:t>q=p</a:t>
            </a:r>
            <a:endParaRPr lang="zh-CN" altLang="en-US" sz="3200"/>
          </a:p>
          <a:p>
            <a:r>
              <a:rPr lang="zh-CN" altLang="en-US" sz="3200"/>
              <a:t>    </a:t>
            </a:r>
            <a:r>
              <a:rPr lang="en-US" altLang="zh-CN" sz="3200"/>
              <a:t> </a:t>
            </a:r>
            <a:r>
              <a:rPr lang="en-US" altLang="zh-CN" sz="3200">
                <a:solidFill>
                  <a:srgbClr val="FF0000"/>
                </a:solidFill>
              </a:rPr>
              <a:t> </a:t>
            </a:r>
            <a:r>
              <a:rPr lang="zh-CN" altLang="en-US" sz="3200">
                <a:solidFill>
                  <a:srgbClr val="FF0000"/>
                </a:solidFill>
              </a:rPr>
              <a:t>p=a[p][</a:t>
            </a:r>
            <a:r>
              <a:rPr lang="en-US" altLang="zh-CN" sz="3200">
                <a:solidFill>
                  <a:srgbClr val="FF0000"/>
                </a:solidFill>
              </a:rPr>
              <a:t>1</a:t>
            </a:r>
            <a:r>
              <a:rPr lang="zh-CN" altLang="en-US" sz="3200">
                <a:solidFill>
                  <a:srgbClr val="FF0000"/>
                </a:solidFill>
              </a:rPr>
              <a:t>]</a:t>
            </a:r>
            <a:endParaRPr lang="zh-CN" altLang="en-US" sz="3200"/>
          </a:p>
          <a:p>
            <a:endParaRPr lang="en-US" altLang="zh-CN" sz="3735"/>
          </a:p>
        </p:txBody>
      </p:sp>
      <p:sp>
        <p:nvSpPr>
          <p:cNvPr id="10" name="文本框 9"/>
          <p:cNvSpPr txBox="1"/>
          <p:nvPr/>
        </p:nvSpPr>
        <p:spPr>
          <a:xfrm>
            <a:off x="6550660" y="504613"/>
            <a:ext cx="6763173" cy="4117340"/>
          </a:xfrm>
          <a:prstGeom prst="rect">
            <a:avLst/>
          </a:prstGeom>
          <a:noFill/>
        </p:spPr>
        <p:txBody>
          <a:bodyPr wrap="square" rtlCol="0">
            <a:spAutoFit/>
          </a:bodyPr>
          <a:p>
            <a:r>
              <a:rPr lang="en-US" altLang="zh-CN" sz="3735">
                <a:solidFill>
                  <a:schemeClr val="accent1">
                    <a:lumMod val="75000"/>
                  </a:schemeClr>
                </a:solidFill>
                <a:sym typeface="+mn-ea"/>
              </a:rPr>
              <a:t>if p==head:</a:t>
            </a:r>
            <a:endParaRPr lang="en-US" altLang="zh-CN" sz="3735">
              <a:solidFill>
                <a:schemeClr val="accent1">
                  <a:lumMod val="75000"/>
                </a:schemeClr>
              </a:solidFill>
            </a:endParaRPr>
          </a:p>
          <a:p>
            <a:r>
              <a:rPr lang="en-US" altLang="zh-CN" sz="3735">
                <a:solidFill>
                  <a:srgbClr val="FF0000"/>
                </a:solidFill>
                <a:sym typeface="+mn-ea"/>
              </a:rPr>
              <a:t>    a.append([b,p])</a:t>
            </a:r>
            <a:endParaRPr lang="en-US" altLang="zh-CN" sz="3735">
              <a:solidFill>
                <a:srgbClr val="FF0000"/>
              </a:solidFill>
            </a:endParaRPr>
          </a:p>
          <a:p>
            <a:r>
              <a:rPr lang="en-US" altLang="zh-CN" sz="3735">
                <a:solidFill>
                  <a:srgbClr val="FF0000"/>
                </a:solidFill>
                <a:sym typeface="+mn-ea"/>
              </a:rPr>
              <a:t>    head=len(a)-1</a:t>
            </a:r>
            <a:endParaRPr lang="en-US" altLang="zh-CN" sz="3735">
              <a:solidFill>
                <a:srgbClr val="FF0000"/>
              </a:solidFill>
            </a:endParaRPr>
          </a:p>
          <a:p>
            <a:r>
              <a:rPr lang="en-US" altLang="zh-CN" sz="3735">
                <a:solidFill>
                  <a:schemeClr val="accent1">
                    <a:lumMod val="75000"/>
                  </a:schemeClr>
                </a:solidFill>
                <a:sym typeface="+mn-ea"/>
              </a:rPr>
              <a:t>else:</a:t>
            </a:r>
            <a:endParaRPr lang="en-US" altLang="zh-CN" sz="3735">
              <a:solidFill>
                <a:schemeClr val="accent1">
                  <a:lumMod val="75000"/>
                </a:schemeClr>
              </a:solidFill>
            </a:endParaRPr>
          </a:p>
          <a:p>
            <a:r>
              <a:rPr lang="en-US" altLang="zh-CN" sz="3735">
                <a:sym typeface="+mn-ea"/>
              </a:rPr>
              <a:t>    a.append([b,p])</a:t>
            </a:r>
            <a:endParaRPr lang="en-US" altLang="zh-CN" sz="3735"/>
          </a:p>
          <a:p>
            <a:r>
              <a:rPr lang="en-US" altLang="zh-CN" sz="3735">
                <a:sym typeface="+mn-ea"/>
              </a:rPr>
              <a:t>    a[</a:t>
            </a:r>
            <a:r>
              <a:rPr lang="en-US" altLang="zh-CN" sz="3735">
                <a:sym typeface="+mn-ea"/>
              </a:rPr>
              <a:t>q][1]=len(a)-1</a:t>
            </a:r>
            <a:endParaRPr lang="en-US" altLang="zh-CN" sz="3735"/>
          </a:p>
          <a:p>
            <a:endParaRPr lang="zh-CN" altLang="en-US" sz="3735"/>
          </a:p>
        </p:txBody>
      </p:sp>
      <p:sp>
        <p:nvSpPr>
          <p:cNvPr id="11" name="矩形 10"/>
          <p:cNvSpPr/>
          <p:nvPr/>
        </p:nvSpPr>
        <p:spPr>
          <a:xfrm>
            <a:off x="7200900" y="1108075"/>
            <a:ext cx="3465830" cy="560705"/>
          </a:xfrm>
          <a:prstGeom prst="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2400"/>
          </a:p>
        </p:txBody>
      </p:sp>
      <p:sp>
        <p:nvSpPr>
          <p:cNvPr id="6" name="矩形 5"/>
          <p:cNvSpPr/>
          <p:nvPr/>
        </p:nvSpPr>
        <p:spPr>
          <a:xfrm>
            <a:off x="7201747" y="1668780"/>
            <a:ext cx="3279140" cy="560493"/>
          </a:xfrm>
          <a:prstGeom prst="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2400"/>
          </a:p>
        </p:txBody>
      </p:sp>
      <p:sp>
        <p:nvSpPr>
          <p:cNvPr id="7" name="矩形 6"/>
          <p:cNvSpPr/>
          <p:nvPr/>
        </p:nvSpPr>
        <p:spPr>
          <a:xfrm>
            <a:off x="1636395" y="2186305"/>
            <a:ext cx="995045" cy="560705"/>
          </a:xfrm>
          <a:prstGeom prst="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2400"/>
          </a:p>
        </p:txBody>
      </p:sp>
      <p:sp>
        <p:nvSpPr>
          <p:cNvPr id="8" name="矩形 7"/>
          <p:cNvSpPr/>
          <p:nvPr/>
        </p:nvSpPr>
        <p:spPr>
          <a:xfrm>
            <a:off x="2631440" y="2186305"/>
            <a:ext cx="2465070" cy="560705"/>
          </a:xfrm>
          <a:prstGeom prst="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2400"/>
          </a:p>
        </p:txBody>
      </p:sp>
      <p:sp>
        <p:nvSpPr>
          <p:cNvPr id="9" name="矩形 8"/>
          <p:cNvSpPr/>
          <p:nvPr/>
        </p:nvSpPr>
        <p:spPr>
          <a:xfrm>
            <a:off x="1308735" y="3183255"/>
            <a:ext cx="2465070" cy="560705"/>
          </a:xfrm>
          <a:prstGeom prst="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2400"/>
          </a:p>
        </p:txBody>
      </p:sp>
      <p:sp>
        <p:nvSpPr>
          <p:cNvPr id="12" name="矩形 11"/>
          <p:cNvSpPr/>
          <p:nvPr/>
        </p:nvSpPr>
        <p:spPr>
          <a:xfrm>
            <a:off x="7119620" y="2811780"/>
            <a:ext cx="3734435" cy="560705"/>
          </a:xfrm>
          <a:prstGeom prst="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8"/>
                                        </p:tgtEl>
                                        <p:attrNameLst>
                                          <p:attrName>ppt_x</p:attrName>
                                        </p:attrNameLst>
                                      </p:cBhvr>
                                      <p:tavLst>
                                        <p:tav tm="0">
                                          <p:val>
                                            <p:strVal val="ppt_x"/>
                                          </p:val>
                                        </p:tav>
                                        <p:tav tm="100000">
                                          <p:val>
                                            <p:strVal val="ppt_x"/>
                                          </p:val>
                                        </p:tav>
                                      </p:tavLst>
                                    </p:anim>
                                    <p:anim calcmode="lin" valueType="num">
                                      <p:cBhvr additive="base">
                                        <p:cTn id="13" dur="500"/>
                                        <p:tgtEl>
                                          <p:spTgt spid="8"/>
                                        </p:tgtEl>
                                        <p:attrNameLst>
                                          <p:attrName>ppt_y</p:attrName>
                                        </p:attrNameLst>
                                      </p:cBhvr>
                                      <p:tavLst>
                                        <p:tav tm="0">
                                          <p:val>
                                            <p:strVal val="ppt_y"/>
                                          </p:val>
                                        </p:tav>
                                        <p:tav tm="100000">
                                          <p:val>
                                            <p:strVal val="1+ppt_h/2"/>
                                          </p:val>
                                        </p:tav>
                                      </p:tavLst>
                                    </p:anim>
                                    <p:set>
                                      <p:cBhvr>
                                        <p:cTn id="14" dur="1" fill="hold">
                                          <p:stCondLst>
                                            <p:cond delay="499"/>
                                          </p:stCondLst>
                                        </p:cTn>
                                        <p:tgtEl>
                                          <p:spTgt spid="8"/>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9"/>
                                        </p:tgtEl>
                                        <p:attrNameLst>
                                          <p:attrName>ppt_x</p:attrName>
                                        </p:attrNameLst>
                                      </p:cBhvr>
                                      <p:tavLst>
                                        <p:tav tm="0">
                                          <p:val>
                                            <p:strVal val="ppt_x"/>
                                          </p:val>
                                        </p:tav>
                                        <p:tav tm="100000">
                                          <p:val>
                                            <p:strVal val="ppt_x"/>
                                          </p:val>
                                        </p:tav>
                                      </p:tavLst>
                                    </p:anim>
                                    <p:anim calcmode="lin" valueType="num">
                                      <p:cBhvr additive="base">
                                        <p:cTn id="19" dur="500"/>
                                        <p:tgtEl>
                                          <p:spTgt spid="9"/>
                                        </p:tgtEl>
                                        <p:attrNameLst>
                                          <p:attrName>ppt_y</p:attrName>
                                        </p:attrNameLst>
                                      </p:cBhvr>
                                      <p:tavLst>
                                        <p:tav tm="0">
                                          <p:val>
                                            <p:strVal val="ppt_y"/>
                                          </p:val>
                                        </p:tav>
                                        <p:tav tm="100000">
                                          <p:val>
                                            <p:strVal val="1+ppt_h/2"/>
                                          </p:val>
                                        </p:tav>
                                      </p:tavLst>
                                    </p:anim>
                                    <p:set>
                                      <p:cBhvr>
                                        <p:cTn id="20" dur="1" fill="hold">
                                          <p:stCondLst>
                                            <p:cond delay="4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6" grpId="0" bldLvl="0" animBg="1"/>
      <p:bldP spid="7" grpId="0" animBg="1"/>
      <p:bldP spid="8" grpId="0" animBg="1"/>
      <p:bldP spid="9" grpId="0" bldLvl="0" animBg="1"/>
      <p:bldP spid="1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idx="4294967295"/>
          </p:nvPr>
        </p:nvSpPr>
        <p:spPr>
          <a:xfrm>
            <a:off x="240699" y="70298"/>
            <a:ext cx="6123517" cy="61404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121920" tIns="60960" rIns="121920" bIns="60960" rtlCol="0" anchor="ctr">
            <a:spAutoFit/>
          </a:bodyPr>
          <a:lstStyle/>
          <a:p>
            <a:pPr>
              <a:lnSpc>
                <a:spcPct val="100000"/>
              </a:lnSpc>
            </a:pPr>
            <a:r>
              <a:rPr lang="en-US" altLang="zh-CN" sz="3200" b="1" dirty="0">
                <a:solidFill>
                  <a:srgbClr val="004C41"/>
                </a:solidFill>
                <a:latin typeface="+mn-lt"/>
                <a:ea typeface="+mn-ea"/>
                <a:cs typeface="+mn-ea"/>
              </a:rPr>
              <a:t>4.</a:t>
            </a:r>
            <a:r>
              <a:rPr lang="zh-CN" altLang="en-US" sz="3200" b="1" dirty="0">
                <a:solidFill>
                  <a:srgbClr val="004C41"/>
                </a:solidFill>
                <a:latin typeface="+mn-lt"/>
                <a:ea typeface="+mn-ea"/>
                <a:cs typeface="+mn-ea"/>
              </a:rPr>
              <a:t>链表中删除节点：</a:t>
            </a:r>
            <a:endParaRPr lang="zh-CN" altLang="en-US" sz="3200" b="1" dirty="0">
              <a:solidFill>
                <a:srgbClr val="004C41"/>
              </a:solidFill>
              <a:latin typeface="+mn-lt"/>
              <a:ea typeface="+mn-ea"/>
              <a:cs typeface="+mn-ea"/>
            </a:endParaRPr>
          </a:p>
        </p:txBody>
      </p:sp>
      <p:sp>
        <p:nvSpPr>
          <p:cNvPr id="5" name="矩形 4"/>
          <p:cNvSpPr/>
          <p:nvPr/>
        </p:nvSpPr>
        <p:spPr>
          <a:xfrm>
            <a:off x="498199" y="650285"/>
            <a:ext cx="11611428" cy="5507990"/>
          </a:xfrm>
          <a:prstGeom prst="rect">
            <a:avLst/>
          </a:prstGeom>
        </p:spPr>
        <p:txBody>
          <a:bodyPr wrap="square">
            <a:spAutoFit/>
          </a:bodyPr>
          <a:lstStyle/>
          <a:p>
            <a:r>
              <a:rPr sz="2400" dirty="0">
                <a:latin typeface="+mn-ea"/>
                <a:sym typeface="+mn-ea"/>
              </a:rPr>
              <a:t>a=[[1,1],[2,2],[3,3],[4,4],[5,5],[6,6],[7,7],[8,-1]]</a:t>
            </a:r>
            <a:r>
              <a:rPr lang="zh-CN" sz="2400" dirty="0">
                <a:latin typeface="+mn-ea"/>
                <a:sym typeface="+mn-ea"/>
              </a:rPr>
              <a:t>；</a:t>
            </a:r>
            <a:r>
              <a:rPr sz="2400" dirty="0">
                <a:latin typeface="+mn-ea"/>
                <a:sym typeface="+mn-ea"/>
              </a:rPr>
              <a:t>head=0</a:t>
            </a:r>
            <a:r>
              <a:rPr lang="zh-CN" sz="2400" dirty="0">
                <a:latin typeface="+mn-ea"/>
                <a:sym typeface="+mn-ea"/>
              </a:rPr>
              <a:t>；</a:t>
            </a:r>
            <a:r>
              <a:rPr sz="2400" dirty="0">
                <a:latin typeface="+mn-ea"/>
                <a:sym typeface="+mn-ea"/>
              </a:rPr>
              <a:t>p=q=head</a:t>
            </a:r>
            <a:endParaRPr sz="2400" dirty="0">
              <a:latin typeface="+mn-ea"/>
              <a:sym typeface="+mn-ea"/>
            </a:endParaRPr>
          </a:p>
          <a:p>
            <a:r>
              <a:rPr sz="2400" dirty="0">
                <a:latin typeface="+mn-ea"/>
                <a:sym typeface="+mn-ea"/>
              </a:rPr>
              <a:t>b=int(input("删除节点的值为："))</a:t>
            </a:r>
            <a:endParaRPr sz="2400" dirty="0">
              <a:latin typeface="+mn-ea"/>
              <a:sym typeface="+mn-ea"/>
            </a:endParaRPr>
          </a:p>
          <a:p>
            <a:r>
              <a:rPr sz="2400" dirty="0">
                <a:latin typeface="+mn-ea"/>
                <a:sym typeface="+mn-ea"/>
              </a:rPr>
              <a:t>while</a:t>
            </a:r>
            <a:r>
              <a:rPr sz="2400" dirty="0">
                <a:solidFill>
                  <a:srgbClr val="FF0000"/>
                </a:solidFill>
                <a:latin typeface="+mn-ea"/>
                <a:sym typeface="+mn-ea"/>
              </a:rPr>
              <a:t> p!=-1 and a[p][0]!=b</a:t>
            </a:r>
            <a:r>
              <a:rPr sz="2400" dirty="0">
                <a:latin typeface="+mn-ea"/>
                <a:sym typeface="+mn-ea"/>
              </a:rPr>
              <a:t>:</a:t>
            </a:r>
            <a:endParaRPr sz="2400" dirty="0">
              <a:latin typeface="+mn-ea"/>
              <a:sym typeface="+mn-ea"/>
            </a:endParaRPr>
          </a:p>
          <a:p>
            <a:r>
              <a:rPr sz="2400" dirty="0">
                <a:latin typeface="+mn-ea"/>
                <a:sym typeface="+mn-ea"/>
              </a:rPr>
              <a:t>    </a:t>
            </a:r>
            <a:r>
              <a:rPr lang="en-US" sz="2400" dirty="0">
                <a:latin typeface="+mn-ea"/>
                <a:sym typeface="+mn-ea"/>
              </a:rPr>
              <a:t>  </a:t>
            </a:r>
            <a:r>
              <a:rPr sz="2400" dirty="0">
                <a:latin typeface="+mn-ea"/>
                <a:sym typeface="+mn-ea"/>
              </a:rPr>
              <a:t>q=p</a:t>
            </a:r>
            <a:endParaRPr sz="2400" dirty="0">
              <a:latin typeface="+mn-ea"/>
              <a:sym typeface="+mn-ea"/>
            </a:endParaRPr>
          </a:p>
          <a:p>
            <a:r>
              <a:rPr sz="2400" dirty="0">
                <a:latin typeface="+mn-ea"/>
                <a:sym typeface="+mn-ea"/>
              </a:rPr>
              <a:t>    </a:t>
            </a:r>
            <a:r>
              <a:rPr lang="en-US" sz="2400" dirty="0">
                <a:latin typeface="+mn-ea"/>
                <a:sym typeface="+mn-ea"/>
              </a:rPr>
              <a:t>  </a:t>
            </a:r>
            <a:r>
              <a:rPr sz="2400" dirty="0">
                <a:latin typeface="+mn-ea"/>
                <a:sym typeface="+mn-ea"/>
              </a:rPr>
              <a:t>p=a[p][1]</a:t>
            </a:r>
            <a:endParaRPr sz="2400" dirty="0">
              <a:latin typeface="+mn-ea"/>
              <a:sym typeface="+mn-ea"/>
            </a:endParaRPr>
          </a:p>
          <a:p>
            <a:r>
              <a:rPr sz="2400" dirty="0">
                <a:latin typeface="+mn-ea"/>
                <a:sym typeface="+mn-ea"/>
              </a:rPr>
              <a:t>if p==head:</a:t>
            </a:r>
            <a:endParaRPr sz="2400" dirty="0">
              <a:latin typeface="+mn-ea"/>
              <a:sym typeface="+mn-ea"/>
            </a:endParaRPr>
          </a:p>
          <a:p>
            <a:r>
              <a:rPr sz="2400" dirty="0">
                <a:latin typeface="+mn-ea"/>
                <a:sym typeface="+mn-ea"/>
              </a:rPr>
              <a:t>    </a:t>
            </a:r>
            <a:r>
              <a:rPr lang="en-US" sz="2400" dirty="0">
                <a:latin typeface="+mn-ea"/>
                <a:sym typeface="+mn-ea"/>
              </a:rPr>
              <a:t>  </a:t>
            </a:r>
            <a:r>
              <a:rPr lang="en-US" sz="3200" dirty="0">
                <a:solidFill>
                  <a:srgbClr val="FF0000"/>
                </a:solidFill>
                <a:latin typeface="+mn-ea"/>
                <a:sym typeface="+mn-ea"/>
              </a:rPr>
              <a:t>head=a[p][1]</a:t>
            </a:r>
            <a:endParaRPr sz="2400" dirty="0">
              <a:latin typeface="+mn-ea"/>
              <a:sym typeface="+mn-ea"/>
            </a:endParaRPr>
          </a:p>
          <a:p>
            <a:r>
              <a:rPr sz="2400" dirty="0">
                <a:latin typeface="+mn-ea"/>
                <a:sym typeface="+mn-ea"/>
              </a:rPr>
              <a:t>else:</a:t>
            </a:r>
            <a:endParaRPr sz="2400" dirty="0">
              <a:latin typeface="+mn-ea"/>
              <a:sym typeface="+mn-ea"/>
            </a:endParaRPr>
          </a:p>
          <a:p>
            <a:r>
              <a:rPr sz="2400" dirty="0">
                <a:latin typeface="+mn-ea"/>
                <a:sym typeface="+mn-ea"/>
              </a:rPr>
              <a:t>    </a:t>
            </a:r>
            <a:r>
              <a:rPr lang="en-US" sz="2400" dirty="0">
                <a:latin typeface="+mn-ea"/>
                <a:sym typeface="+mn-ea"/>
              </a:rPr>
              <a:t>  </a:t>
            </a:r>
            <a:r>
              <a:rPr lang="en-US" sz="3200" dirty="0">
                <a:solidFill>
                  <a:srgbClr val="FF0000"/>
                </a:solidFill>
                <a:latin typeface="+mn-ea"/>
                <a:sym typeface="+mn-ea"/>
              </a:rPr>
              <a:t>a[q][1]=a[p][1]</a:t>
            </a:r>
            <a:endParaRPr sz="2400" dirty="0">
              <a:latin typeface="+mn-ea"/>
              <a:sym typeface="+mn-ea"/>
            </a:endParaRPr>
          </a:p>
          <a:p>
            <a:r>
              <a:rPr sz="2400" dirty="0">
                <a:latin typeface="+mn-ea"/>
                <a:sym typeface="+mn-ea"/>
              </a:rPr>
              <a:t>p=head</a:t>
            </a:r>
            <a:endParaRPr sz="2400" dirty="0">
              <a:latin typeface="+mn-ea"/>
              <a:sym typeface="+mn-ea"/>
            </a:endParaRPr>
          </a:p>
          <a:p>
            <a:r>
              <a:rPr sz="2400" dirty="0">
                <a:latin typeface="+mn-ea"/>
                <a:sym typeface="+mn-ea"/>
              </a:rPr>
              <a:t>while a[p][1]!=-1:</a:t>
            </a:r>
            <a:endParaRPr sz="2400" dirty="0">
              <a:latin typeface="+mn-ea"/>
              <a:sym typeface="+mn-ea"/>
            </a:endParaRPr>
          </a:p>
          <a:p>
            <a:r>
              <a:rPr sz="2400" dirty="0">
                <a:latin typeface="+mn-ea"/>
                <a:sym typeface="+mn-ea"/>
              </a:rPr>
              <a:t>    print(a[p][0],end="-&gt;")</a:t>
            </a:r>
            <a:endParaRPr sz="2400" dirty="0">
              <a:latin typeface="+mn-ea"/>
              <a:sym typeface="+mn-ea"/>
            </a:endParaRPr>
          </a:p>
          <a:p>
            <a:r>
              <a:rPr sz="2400" dirty="0">
                <a:latin typeface="+mn-ea"/>
                <a:sym typeface="+mn-ea"/>
              </a:rPr>
              <a:t>    p=a[p][1]</a:t>
            </a:r>
            <a:endParaRPr sz="2400" dirty="0">
              <a:latin typeface="+mn-ea"/>
              <a:sym typeface="+mn-ea"/>
            </a:endParaRPr>
          </a:p>
          <a:p>
            <a:r>
              <a:rPr sz="2400" dirty="0">
                <a:latin typeface="+mn-ea"/>
                <a:sym typeface="+mn-ea"/>
              </a:rPr>
              <a:t>print(a[p][0])</a:t>
            </a:r>
            <a:endParaRPr sz="2400" dirty="0">
              <a:latin typeface="+mn-ea"/>
              <a:sym typeface="+mn-ea"/>
            </a:endParaRPr>
          </a:p>
        </p:txBody>
      </p:sp>
      <p:sp>
        <p:nvSpPr>
          <p:cNvPr id="11" name="矩形 10"/>
          <p:cNvSpPr/>
          <p:nvPr/>
        </p:nvSpPr>
        <p:spPr>
          <a:xfrm>
            <a:off x="1081193" y="2866813"/>
            <a:ext cx="3003973" cy="562187"/>
          </a:xfrm>
          <a:prstGeom prst="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2400"/>
          </a:p>
        </p:txBody>
      </p:sp>
      <p:sp>
        <p:nvSpPr>
          <p:cNvPr id="3" name="矩形 2"/>
          <p:cNvSpPr/>
          <p:nvPr/>
        </p:nvSpPr>
        <p:spPr>
          <a:xfrm>
            <a:off x="1112520" y="3726180"/>
            <a:ext cx="3003973" cy="562187"/>
          </a:xfrm>
          <a:prstGeom prst="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3"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79755" y="180340"/>
            <a:ext cx="10829290" cy="6000750"/>
          </a:xfrm>
          <a:prstGeom prst="rect">
            <a:avLst/>
          </a:prstGeom>
          <a:noFill/>
        </p:spPr>
        <p:txBody>
          <a:bodyPr wrap="square" rtlCol="0">
            <a:spAutoFit/>
          </a:bodyPr>
          <a:p>
            <a:r>
              <a:rPr lang="en-US" altLang="zh-CN" sz="2400"/>
              <a:t>1.</a:t>
            </a:r>
            <a:r>
              <a:rPr lang="zh-CN" altLang="en-US" sz="2400"/>
              <a:t>有如下</a:t>
            </a:r>
            <a:r>
              <a:rPr lang="en-US" altLang="zh-CN" sz="2400"/>
              <a:t> Python </a:t>
            </a:r>
            <a:r>
              <a:rPr lang="zh-CN" altLang="en-US" sz="2400"/>
              <a:t>程序段</a:t>
            </a:r>
            <a:r>
              <a:rPr lang="en-US" altLang="zh-CN" sz="2400"/>
              <a:t>:</a:t>
            </a:r>
            <a:endParaRPr lang="en-US" altLang="zh-CN" sz="2400"/>
          </a:p>
          <a:p>
            <a:r>
              <a:rPr lang="en-US" altLang="zh-CN" sz="2400"/>
              <a:t>a = [1,5,2,7,9,6,8,28,10];n = len(a); c = [1]*n; p = [-1] * n</a:t>
            </a:r>
            <a:endParaRPr lang="en-US" altLang="zh-CN" sz="2400"/>
          </a:p>
          <a:p>
            <a:r>
              <a:rPr lang="en-US" altLang="zh-CN" sz="2400"/>
              <a:t>for i in range(1,n):</a:t>
            </a:r>
            <a:endParaRPr lang="en-US" altLang="zh-CN" sz="2400"/>
          </a:p>
          <a:p>
            <a:pPr lvl="1"/>
            <a:r>
              <a:rPr lang="en-US" altLang="zh-CN" sz="2400"/>
              <a:t>for j in range(i-1,-1,-1):</a:t>
            </a:r>
            <a:endParaRPr lang="en-US" altLang="zh-CN" sz="2400"/>
          </a:p>
          <a:p>
            <a:pPr marL="457200" lvl="1" indent="457200"/>
            <a:r>
              <a:rPr lang="en-US" altLang="zh-CN" sz="2400"/>
              <a:t>if a[j] &lt; a[i] and c[j] &gt;= c[i]:</a:t>
            </a:r>
            <a:endParaRPr lang="en-US" altLang="zh-CN" sz="2400"/>
          </a:p>
          <a:p>
            <a:pPr marL="914400" lvl="2" indent="457200"/>
            <a:r>
              <a:rPr lang="en-US" altLang="zh-CN" sz="2400"/>
              <a:t>c[i] = c[j] + 1; p[i] = j</a:t>
            </a:r>
            <a:endParaRPr lang="en-US" altLang="zh-CN" sz="2400"/>
          </a:p>
          <a:p>
            <a:pPr marL="914400" lvl="2" indent="457200"/>
            <a:r>
              <a:rPr lang="en-US" altLang="zh-CN" sz="2400"/>
              <a:t>maxlen = max(c)</a:t>
            </a:r>
            <a:endParaRPr lang="en-US" altLang="zh-CN" sz="2400"/>
          </a:p>
          <a:p>
            <a:r>
              <a:rPr lang="en-US" altLang="zh-CN" sz="2400"/>
              <a:t>for i in range(n-1,-1,-1):</a:t>
            </a:r>
            <a:endParaRPr lang="en-US" altLang="zh-CN" sz="2400"/>
          </a:p>
          <a:p>
            <a:pPr indent="457200"/>
            <a:r>
              <a:rPr lang="en-US" altLang="zh-CN" sz="2400"/>
              <a:t>if maxlen == c[i]:</a:t>
            </a:r>
            <a:endParaRPr lang="en-US" altLang="zh-CN" sz="2400"/>
          </a:p>
          <a:p>
            <a:pPr marL="457200" lvl="1" indent="457200"/>
            <a:r>
              <a:rPr lang="en-US" altLang="zh-CN" sz="2400"/>
              <a:t>m = i</a:t>
            </a:r>
            <a:endParaRPr lang="en-US" altLang="zh-CN" sz="2400"/>
          </a:p>
          <a:p>
            <a:r>
              <a:rPr lang="en-US" altLang="zh-CN" sz="2400"/>
              <a:t>tot = 0</a:t>
            </a:r>
            <a:endParaRPr lang="en-US" altLang="zh-CN" sz="2400"/>
          </a:p>
          <a:p>
            <a:r>
              <a:rPr lang="en-US" altLang="zh-CN" sz="2400"/>
              <a:t>while m != -1: </a:t>
            </a:r>
            <a:endParaRPr lang="en-US" altLang="zh-CN" sz="2400"/>
          </a:p>
          <a:p>
            <a:pPr indent="457200"/>
            <a:r>
              <a:rPr lang="en-US" altLang="zh-CN" sz="2400"/>
              <a:t>tot += a[m]; m = p[m]</a:t>
            </a:r>
            <a:endParaRPr lang="en-US" altLang="zh-CN" sz="2400"/>
          </a:p>
          <a:p>
            <a:r>
              <a:rPr lang="en-US" altLang="zh-CN" sz="2400"/>
              <a:t>print(tot)</a:t>
            </a:r>
            <a:endParaRPr lang="en-US" altLang="zh-CN" sz="2400"/>
          </a:p>
          <a:p>
            <a:r>
              <a:rPr lang="zh-CN" altLang="en-US" sz="2400"/>
              <a:t>运行该程序段后</a:t>
            </a:r>
            <a:r>
              <a:rPr lang="en-US" altLang="zh-CN" sz="2400"/>
              <a:t>, </a:t>
            </a:r>
            <a:r>
              <a:rPr lang="zh-CN" altLang="en-US" sz="2400"/>
              <a:t>输出的结果是</a:t>
            </a:r>
            <a:endParaRPr lang="zh-CN" altLang="en-US" sz="2400"/>
          </a:p>
          <a:p>
            <a:r>
              <a:rPr lang="en-US" altLang="zh-CN" sz="2400"/>
              <a:t>A.27                B. 32                C. 45             D. 50</a:t>
            </a:r>
            <a:endParaRPr lang="en-US" altLang="zh-CN" sz="2400"/>
          </a:p>
        </p:txBody>
      </p:sp>
      <p:pic>
        <p:nvPicPr>
          <p:cNvPr id="3" name="图片 2"/>
          <p:cNvPicPr>
            <a:picLocks noChangeAspect="1"/>
          </p:cNvPicPr>
          <p:nvPr/>
        </p:nvPicPr>
        <p:blipFill>
          <a:blip r:embed="rId1"/>
          <a:srcRect l="6023" t="13442" b="11894"/>
          <a:stretch>
            <a:fillRect/>
          </a:stretch>
        </p:blipFill>
        <p:spPr>
          <a:xfrm>
            <a:off x="4142105" y="3632835"/>
            <a:ext cx="7852410" cy="1718945"/>
          </a:xfrm>
          <a:prstGeom prst="rect">
            <a:avLst/>
          </a:prstGeom>
        </p:spPr>
      </p:pic>
      <p:sp>
        <p:nvSpPr>
          <p:cNvPr id="4" name="文本框 3"/>
          <p:cNvSpPr txBox="1"/>
          <p:nvPr/>
        </p:nvSpPr>
        <p:spPr>
          <a:xfrm>
            <a:off x="5467350" y="974090"/>
            <a:ext cx="5478780" cy="521970"/>
          </a:xfrm>
          <a:prstGeom prst="rect">
            <a:avLst/>
          </a:prstGeom>
          <a:noFill/>
        </p:spPr>
        <p:txBody>
          <a:bodyPr wrap="square" rtlCol="0">
            <a:spAutoFit/>
          </a:bodyPr>
          <a:p>
            <a:r>
              <a:rPr lang="en-US" altLang="zh-CN" sz="2800">
                <a:solidFill>
                  <a:srgbClr val="FF0000"/>
                </a:solidFill>
              </a:rPr>
              <a:t>c</a:t>
            </a:r>
            <a:r>
              <a:rPr lang="zh-CN" altLang="en-US" sz="2800">
                <a:solidFill>
                  <a:srgbClr val="FF0000"/>
                </a:solidFill>
              </a:rPr>
              <a:t>存放不连续升序子序列个数</a:t>
            </a:r>
            <a:endParaRPr lang="zh-CN" altLang="en-US" sz="2800">
              <a:solidFill>
                <a:srgbClr val="FF0000"/>
              </a:solidFill>
            </a:endParaRPr>
          </a:p>
        </p:txBody>
      </p:sp>
      <p:sp>
        <p:nvSpPr>
          <p:cNvPr id="5" name="文本框 4"/>
          <p:cNvSpPr txBox="1"/>
          <p:nvPr/>
        </p:nvSpPr>
        <p:spPr>
          <a:xfrm>
            <a:off x="8321675" y="452120"/>
            <a:ext cx="5478780" cy="521970"/>
          </a:xfrm>
          <a:prstGeom prst="rect">
            <a:avLst/>
          </a:prstGeom>
          <a:noFill/>
        </p:spPr>
        <p:txBody>
          <a:bodyPr wrap="square" rtlCol="0">
            <a:spAutoFit/>
          </a:bodyPr>
          <a:p>
            <a:r>
              <a:rPr lang="en-US" sz="2800">
                <a:solidFill>
                  <a:srgbClr val="FF0000"/>
                </a:solidFill>
              </a:rPr>
              <a:t>p</a:t>
            </a:r>
            <a:r>
              <a:rPr lang="zh-CN" altLang="en-US" sz="2800">
                <a:solidFill>
                  <a:srgbClr val="FF0000"/>
                </a:solidFill>
              </a:rPr>
              <a:t>指针域</a:t>
            </a:r>
            <a:endParaRPr lang="zh-CN" altLang="en-US" sz="2800">
              <a:solidFill>
                <a:srgbClr val="FF0000"/>
              </a:solidFill>
            </a:endParaRPr>
          </a:p>
        </p:txBody>
      </p:sp>
      <p:sp>
        <p:nvSpPr>
          <p:cNvPr id="6" name="文本框 5"/>
          <p:cNvSpPr txBox="1"/>
          <p:nvPr/>
        </p:nvSpPr>
        <p:spPr>
          <a:xfrm>
            <a:off x="5793740" y="2658745"/>
            <a:ext cx="5203190" cy="521970"/>
          </a:xfrm>
          <a:prstGeom prst="rect">
            <a:avLst/>
          </a:prstGeom>
          <a:noFill/>
        </p:spPr>
        <p:txBody>
          <a:bodyPr wrap="square" rtlCol="0">
            <a:spAutoFit/>
          </a:bodyPr>
          <a:p>
            <a:r>
              <a:rPr lang="zh-CN" altLang="en-US" sz="2800">
                <a:solidFill>
                  <a:srgbClr val="FF0000"/>
                </a:solidFill>
              </a:rPr>
              <a:t>统计最长上升子序列之和</a:t>
            </a:r>
            <a:endParaRPr lang="zh-CN" altLang="en-US" sz="2800">
              <a:solidFill>
                <a:srgbClr val="FF0000"/>
              </a:solidFill>
            </a:endParaRPr>
          </a:p>
        </p:txBody>
      </p:sp>
      <p:sp>
        <p:nvSpPr>
          <p:cNvPr id="7" name="文本框 6"/>
          <p:cNvSpPr txBox="1"/>
          <p:nvPr/>
        </p:nvSpPr>
        <p:spPr>
          <a:xfrm>
            <a:off x="5022215" y="5192395"/>
            <a:ext cx="4064000" cy="829945"/>
          </a:xfrm>
          <a:prstGeom prst="rect">
            <a:avLst/>
          </a:prstGeom>
          <a:noFill/>
        </p:spPr>
        <p:txBody>
          <a:bodyPr wrap="square" rtlCol="0">
            <a:spAutoFit/>
          </a:bodyPr>
          <a:p>
            <a:r>
              <a:rPr lang="en-US" altLang="zh-CN" sz="4800">
                <a:solidFill>
                  <a:srgbClr val="FF0000"/>
                </a:solidFill>
              </a:rPr>
              <a:t>C</a:t>
            </a:r>
            <a:endParaRPr lang="en-US" altLang="zh-CN" sz="4800">
              <a:solidFill>
                <a:srgbClr val="FF0000"/>
              </a:solidFill>
            </a:endParaRPr>
          </a:p>
        </p:txBody>
      </p:sp>
      <p:sp>
        <p:nvSpPr>
          <p:cNvPr id="8" name="文本框 7"/>
          <p:cNvSpPr txBox="1"/>
          <p:nvPr/>
        </p:nvSpPr>
        <p:spPr>
          <a:xfrm>
            <a:off x="5315585" y="1496060"/>
            <a:ext cx="6513195" cy="1076325"/>
          </a:xfrm>
          <a:prstGeom prst="rect">
            <a:avLst/>
          </a:prstGeom>
          <a:noFill/>
        </p:spPr>
        <p:txBody>
          <a:bodyPr wrap="square" rtlCol="0">
            <a:spAutoFit/>
          </a:bodyPr>
          <a:p>
            <a:r>
              <a:rPr lang="zh-CN" altLang="en-US" sz="3200">
                <a:solidFill>
                  <a:srgbClr val="0070C0"/>
                </a:solidFill>
              </a:rPr>
              <a:t>不连续递增子序列长度相等时，以最后一次链表为准</a:t>
            </a:r>
            <a:endParaRPr lang="zh-CN" altLang="en-US" sz="3200">
              <a:solidFill>
                <a:srgbClr val="0070C0"/>
              </a:solidFill>
            </a:endParaRPr>
          </a:p>
        </p:txBody>
      </p:sp>
      <p:sp>
        <p:nvSpPr>
          <p:cNvPr id="9" name="文本框 8"/>
          <p:cNvSpPr txBox="1"/>
          <p:nvPr/>
        </p:nvSpPr>
        <p:spPr>
          <a:xfrm>
            <a:off x="3494405" y="3180715"/>
            <a:ext cx="9352280" cy="521970"/>
          </a:xfrm>
          <a:prstGeom prst="rect">
            <a:avLst/>
          </a:prstGeom>
          <a:noFill/>
        </p:spPr>
        <p:txBody>
          <a:bodyPr wrap="square" rtlCol="0">
            <a:spAutoFit/>
          </a:bodyPr>
          <a:p>
            <a:r>
              <a:rPr lang="zh-CN" altLang="en-US" sz="2800">
                <a:solidFill>
                  <a:srgbClr val="FF0000"/>
                </a:solidFill>
              </a:rPr>
              <a:t>最大个数有多个时，从后往前更新，以第一次</a:t>
            </a:r>
            <a:r>
              <a:rPr lang="zh-CN" altLang="en-US" sz="2800">
                <a:solidFill>
                  <a:srgbClr val="FF0000"/>
                </a:solidFill>
              </a:rPr>
              <a:t>为准</a:t>
            </a:r>
            <a:endParaRPr lang="zh-CN" altLang="en-US" sz="2800">
              <a:solidFill>
                <a:srgbClr val="FF0000"/>
              </a:solidFill>
            </a:endParaRPr>
          </a:p>
        </p:txBody>
      </p:sp>
      <p:sp>
        <p:nvSpPr>
          <p:cNvPr id="10" name="矩形 9"/>
          <p:cNvSpPr/>
          <p:nvPr/>
        </p:nvSpPr>
        <p:spPr>
          <a:xfrm>
            <a:off x="5014595" y="4883785"/>
            <a:ext cx="5985510" cy="337820"/>
          </a:xfrm>
          <a:prstGeom prst="rect">
            <a:avLst/>
          </a:prstGeom>
          <a:solidFill>
            <a:schemeClr val="accent1">
              <a:lumMod val="20000"/>
              <a:lumOff val="80000"/>
            </a:schemeClr>
          </a:solidFill>
          <a:ln>
            <a:solidFill>
              <a:schemeClr val="accent1">
                <a:lumMod val="20000"/>
                <a:lumOff val="8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1" name="矩形 10"/>
          <p:cNvSpPr/>
          <p:nvPr/>
        </p:nvSpPr>
        <p:spPr>
          <a:xfrm>
            <a:off x="5011420" y="3632835"/>
            <a:ext cx="5985510" cy="401320"/>
          </a:xfrm>
          <a:prstGeom prst="rect">
            <a:avLst/>
          </a:prstGeom>
          <a:solidFill>
            <a:schemeClr val="accent1">
              <a:lumMod val="20000"/>
              <a:lumOff val="80000"/>
            </a:schemeClr>
          </a:solidFill>
          <a:ln>
            <a:solidFill>
              <a:schemeClr val="accent1">
                <a:lumMod val="20000"/>
                <a:lumOff val="8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11"/>
                                        </p:tgtEl>
                                        <p:attrNameLst>
                                          <p:attrName>ppt_x</p:attrName>
                                        </p:attrNameLst>
                                      </p:cBhvr>
                                      <p:tavLst>
                                        <p:tav tm="0">
                                          <p:val>
                                            <p:strVal val="ppt_x"/>
                                          </p:val>
                                        </p:tav>
                                        <p:tav tm="100000">
                                          <p:val>
                                            <p:strVal val="ppt_x"/>
                                          </p:val>
                                        </p:tav>
                                      </p:tavLst>
                                    </p:anim>
                                    <p:anim calcmode="lin" valueType="num">
                                      <p:cBhvr additive="base">
                                        <p:cTn id="31" dur="500"/>
                                        <p:tgtEl>
                                          <p:spTgt spid="11"/>
                                        </p:tgtEl>
                                        <p:attrNameLst>
                                          <p:attrName>ppt_y</p:attrName>
                                        </p:attrNameLst>
                                      </p:cBhvr>
                                      <p:tavLst>
                                        <p:tav tm="0">
                                          <p:val>
                                            <p:strVal val="ppt_y"/>
                                          </p:val>
                                        </p:tav>
                                        <p:tav tm="100000">
                                          <p:val>
                                            <p:strVal val="1+ppt_h/2"/>
                                          </p:val>
                                        </p:tav>
                                      </p:tavLst>
                                    </p:anim>
                                    <p:set>
                                      <p:cBhvr>
                                        <p:cTn id="32" dur="1" fill="hold">
                                          <p:stCondLst>
                                            <p:cond delay="499"/>
                                          </p:stCondLst>
                                        </p:cTn>
                                        <p:tgtEl>
                                          <p:spTgt spid="1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0" nodeType="clickEffect">
                                  <p:stCondLst>
                                    <p:cond delay="0"/>
                                  </p:stCondLst>
                                  <p:childTnLst>
                                    <p:anim calcmode="lin" valueType="num">
                                      <p:cBhvr additive="base">
                                        <p:cTn id="36" dur="500"/>
                                        <p:tgtEl>
                                          <p:spTgt spid="10"/>
                                        </p:tgtEl>
                                        <p:attrNameLst>
                                          <p:attrName>ppt_x</p:attrName>
                                        </p:attrNameLst>
                                      </p:cBhvr>
                                      <p:tavLst>
                                        <p:tav tm="0">
                                          <p:val>
                                            <p:strVal val="ppt_x"/>
                                          </p:val>
                                        </p:tav>
                                        <p:tav tm="100000">
                                          <p:val>
                                            <p:strVal val="ppt_x"/>
                                          </p:val>
                                        </p:tav>
                                      </p:tavLst>
                                    </p:anim>
                                    <p:anim calcmode="lin" valueType="num">
                                      <p:cBhvr additive="base">
                                        <p:cTn id="37" dur="500"/>
                                        <p:tgtEl>
                                          <p:spTgt spid="10"/>
                                        </p:tgtEl>
                                        <p:attrNameLst>
                                          <p:attrName>ppt_y</p:attrName>
                                        </p:attrNameLst>
                                      </p:cBhvr>
                                      <p:tavLst>
                                        <p:tav tm="0">
                                          <p:val>
                                            <p:strVal val="ppt_y"/>
                                          </p:val>
                                        </p:tav>
                                        <p:tav tm="100000">
                                          <p:val>
                                            <p:strVal val="1+ppt_h/2"/>
                                          </p:val>
                                        </p:tav>
                                      </p:tavLst>
                                    </p:anim>
                                    <p:set>
                                      <p:cBhvr>
                                        <p:cTn id="38" dur="1" fill="hold">
                                          <p:stCondLst>
                                            <p:cond delay="499"/>
                                          </p:stCondLst>
                                        </p:cTn>
                                        <p:tgtEl>
                                          <p:spTgt spid="10"/>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8" grpId="0"/>
      <p:bldP spid="11"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55270" y="132080"/>
            <a:ext cx="10290810" cy="6369685"/>
          </a:xfrm>
          <a:prstGeom prst="rect">
            <a:avLst/>
          </a:prstGeom>
          <a:noFill/>
        </p:spPr>
        <p:txBody>
          <a:bodyPr wrap="square" rtlCol="0">
            <a:spAutoFit/>
          </a:bodyPr>
          <a:p>
            <a:r>
              <a:rPr lang="en-US" altLang="zh-CN" sz="2400"/>
              <a:t>2.</a:t>
            </a:r>
            <a:r>
              <a:rPr lang="zh-CN" altLang="en-US" sz="2400"/>
              <a:t>有如下</a:t>
            </a:r>
            <a:r>
              <a:rPr lang="en-US" altLang="zh-CN" sz="2400"/>
              <a:t> Python </a:t>
            </a:r>
            <a:r>
              <a:rPr lang="zh-CN" altLang="en-US" sz="2400"/>
              <a:t>程序段</a:t>
            </a:r>
            <a:r>
              <a:rPr lang="en-US" altLang="zh-CN" sz="2400"/>
              <a:t>:</a:t>
            </a:r>
            <a:endParaRPr lang="en-US" altLang="zh-CN" sz="2400"/>
          </a:p>
          <a:p>
            <a:r>
              <a:rPr lang="en-US" altLang="zh-CN" sz="2400"/>
              <a:t>link = [[2,1],[2,2],[2,3],[5,4],[6,-1]] ; pre = head = 0 ;cur = link[pre][1]</a:t>
            </a:r>
            <a:endParaRPr lang="en-US" altLang="zh-CN" sz="2400"/>
          </a:p>
          <a:p>
            <a:r>
              <a:rPr lang="en-US" altLang="zh-CN" sz="2400"/>
              <a:t>while cur != -1:</a:t>
            </a:r>
            <a:endParaRPr lang="en-US" altLang="zh-CN" sz="2400"/>
          </a:p>
          <a:p>
            <a:pPr indent="457200"/>
            <a:r>
              <a:rPr lang="en-US" altLang="zh-CN" sz="2400"/>
              <a:t>if link[pre][0] != link[cur][0]:</a:t>
            </a:r>
            <a:endParaRPr lang="en-US" altLang="zh-CN" sz="2400"/>
          </a:p>
          <a:p>
            <a:pPr marL="457200" lvl="1" indent="457200"/>
            <a:r>
              <a:rPr lang="en-US" altLang="zh-CN" sz="2400" u="sng"/>
              <a:t>(1)              </a:t>
            </a:r>
            <a:r>
              <a:rPr lang="en-US" altLang="zh-CN" sz="2400"/>
              <a:t>      </a:t>
            </a:r>
            <a:r>
              <a:rPr lang="en-US" altLang="zh-CN" sz="2400">
                <a:solidFill>
                  <a:schemeClr val="bg1"/>
                </a:solidFill>
              </a:rPr>
              <a:t>1</a:t>
            </a:r>
            <a:endParaRPr lang="en-US" altLang="zh-CN" sz="2400"/>
          </a:p>
          <a:p>
            <a:pPr indent="457200"/>
            <a:r>
              <a:rPr lang="en-US" altLang="zh-CN" sz="2400"/>
              <a:t>else:</a:t>
            </a:r>
            <a:endParaRPr lang="en-US" altLang="zh-CN" sz="2400"/>
          </a:p>
          <a:p>
            <a:pPr marL="457200" lvl="1" indent="457200"/>
            <a:r>
              <a:rPr lang="en-US" altLang="zh-CN" sz="2400" u="sng"/>
              <a:t>(2)            </a:t>
            </a:r>
            <a:r>
              <a:rPr lang="en-US" altLang="zh-CN" sz="2400"/>
              <a:t>  </a:t>
            </a:r>
            <a:r>
              <a:rPr lang="en-US" altLang="zh-CN" sz="2400" u="sng">
                <a:solidFill>
                  <a:schemeClr val="bg1"/>
                </a:solidFill>
                <a:sym typeface="+mn-ea"/>
              </a:rPr>
              <a:t>1</a:t>
            </a:r>
            <a:r>
              <a:rPr lang="en-US" altLang="zh-CN" sz="2400"/>
              <a:t> </a:t>
            </a:r>
            <a:endParaRPr lang="en-US" altLang="zh-CN" sz="2400"/>
          </a:p>
          <a:p>
            <a:pPr indent="457200"/>
            <a:r>
              <a:rPr lang="en-US" altLang="zh-CN" sz="2400" u="sng"/>
              <a:t>(3)                </a:t>
            </a:r>
            <a:r>
              <a:rPr lang="en-US" altLang="zh-CN" sz="2400" u="sng">
                <a:solidFill>
                  <a:schemeClr val="bg1"/>
                </a:solidFill>
              </a:rPr>
              <a:t>1</a:t>
            </a:r>
            <a:endParaRPr lang="en-US" altLang="zh-CN" sz="2400" u="sng"/>
          </a:p>
          <a:p>
            <a:r>
              <a:rPr lang="en-US" altLang="zh-CN" sz="2400"/>
              <a:t>p=head</a:t>
            </a:r>
            <a:endParaRPr lang="en-US" altLang="zh-CN" sz="2400"/>
          </a:p>
          <a:p>
            <a:r>
              <a:rPr lang="en-US" altLang="zh-CN" sz="2400"/>
              <a:t>while p != -1:</a:t>
            </a:r>
            <a:endParaRPr lang="en-US" altLang="zh-CN" sz="2400"/>
          </a:p>
          <a:p>
            <a:pPr indent="457200"/>
            <a:r>
              <a:rPr lang="en-US" altLang="zh-CN" sz="2400"/>
              <a:t>print(link[p][0],end =" ")</a:t>
            </a:r>
            <a:endParaRPr lang="en-US" altLang="zh-CN" sz="2400"/>
          </a:p>
          <a:p>
            <a:pPr indent="457200"/>
            <a:r>
              <a:rPr lang="en-US" altLang="zh-CN" sz="2400"/>
              <a:t>p = link[p][1]</a:t>
            </a:r>
            <a:endParaRPr lang="en-US" altLang="zh-CN" sz="2400"/>
          </a:p>
          <a:p>
            <a:r>
              <a:rPr lang="zh-CN" altLang="en-US" sz="2400"/>
              <a:t>删除升序链表</a:t>
            </a:r>
            <a:r>
              <a:rPr lang="en-US" altLang="zh-CN" sz="2400"/>
              <a:t> link </a:t>
            </a:r>
            <a:r>
              <a:rPr lang="zh-CN" altLang="en-US" sz="2400"/>
              <a:t>中重复的数据，仅保留下不重复的数据，上述程序中划线处可选语句为</a:t>
            </a:r>
            <a:endParaRPr lang="zh-CN" altLang="en-US" sz="2400"/>
          </a:p>
          <a:p>
            <a:r>
              <a:rPr lang="en-US" altLang="en-US" sz="2400"/>
              <a:t>①</a:t>
            </a:r>
            <a:r>
              <a:rPr lang="en-US" altLang="zh-CN" sz="2400"/>
              <a:t>cur=link[cur][1]  </a:t>
            </a:r>
            <a:r>
              <a:rPr lang="en-US" altLang="en-US" sz="2400"/>
              <a:t>②</a:t>
            </a:r>
            <a:r>
              <a:rPr lang="en-US" altLang="zh-CN" sz="2400"/>
              <a:t>pre=cur  </a:t>
            </a:r>
            <a:r>
              <a:rPr lang="en-US" altLang="en-US" sz="2400"/>
              <a:t>③</a:t>
            </a:r>
            <a:r>
              <a:rPr lang="en-US" altLang="zh-CN" sz="2400"/>
              <a:t>link[pre][1]=link[cur][1]</a:t>
            </a:r>
            <a:endParaRPr lang="en-US" altLang="zh-CN" sz="2400"/>
          </a:p>
          <a:p>
            <a:r>
              <a:rPr lang="zh-CN" altLang="en-US" sz="2400"/>
              <a:t>则</a:t>
            </a:r>
            <a:r>
              <a:rPr lang="en-US" altLang="zh-CN" sz="2400"/>
              <a:t>(1)</a:t>
            </a:r>
            <a:r>
              <a:rPr lang="zh-CN" altLang="en-US" sz="2400"/>
              <a:t>、</a:t>
            </a:r>
            <a:r>
              <a:rPr lang="en-US" altLang="zh-CN" sz="2400"/>
              <a:t>(2)</a:t>
            </a:r>
            <a:r>
              <a:rPr lang="zh-CN" altLang="en-US" sz="2400"/>
              <a:t>、</a:t>
            </a:r>
            <a:r>
              <a:rPr lang="en-US" altLang="zh-CN" sz="2400"/>
              <a:t>(3)</a:t>
            </a:r>
            <a:r>
              <a:rPr lang="zh-CN" altLang="en-US" sz="2400"/>
              <a:t>处正确的语句顺序是</a:t>
            </a:r>
            <a:endParaRPr lang="zh-CN" altLang="en-US" sz="2400"/>
          </a:p>
          <a:p>
            <a:r>
              <a:rPr lang="en-US" altLang="zh-CN" sz="2400"/>
              <a:t>A.</a:t>
            </a:r>
            <a:r>
              <a:rPr lang="en-US" altLang="en-US" sz="2400"/>
              <a:t>③②①</a:t>
            </a:r>
            <a:r>
              <a:rPr lang="en-US" altLang="zh-CN" sz="2400"/>
              <a:t>            B. </a:t>
            </a:r>
            <a:r>
              <a:rPr lang="en-US" altLang="en-US" sz="2400"/>
              <a:t>③①②</a:t>
            </a:r>
            <a:r>
              <a:rPr lang="en-US" altLang="zh-CN" sz="2400"/>
              <a:t>              C. </a:t>
            </a:r>
            <a:r>
              <a:rPr lang="en-US" altLang="en-US" sz="2400"/>
              <a:t>②①③</a:t>
            </a:r>
            <a:r>
              <a:rPr lang="en-US" altLang="zh-CN" sz="2400"/>
              <a:t>              D. </a:t>
            </a:r>
            <a:r>
              <a:rPr lang="en-US" altLang="en-US" sz="2400"/>
              <a:t>②③①</a:t>
            </a:r>
            <a:endParaRPr lang="en-US" altLang="en-US" sz="2400"/>
          </a:p>
        </p:txBody>
      </p:sp>
      <p:sp>
        <p:nvSpPr>
          <p:cNvPr id="7" name="文本框 6"/>
          <p:cNvSpPr txBox="1"/>
          <p:nvPr/>
        </p:nvSpPr>
        <p:spPr>
          <a:xfrm>
            <a:off x="5270500" y="5406390"/>
            <a:ext cx="4064000" cy="829945"/>
          </a:xfrm>
          <a:prstGeom prst="rect">
            <a:avLst/>
          </a:prstGeom>
          <a:noFill/>
        </p:spPr>
        <p:txBody>
          <a:bodyPr wrap="square" rtlCol="0">
            <a:spAutoFit/>
          </a:bodyPr>
          <a:p>
            <a:r>
              <a:rPr lang="en-US" altLang="zh-CN" sz="4800">
                <a:solidFill>
                  <a:srgbClr val="FF0000"/>
                </a:solidFill>
              </a:rPr>
              <a:t>D</a:t>
            </a:r>
            <a:endParaRPr lang="en-US" altLang="zh-CN" sz="4800">
              <a:solidFill>
                <a:srgbClr val="FF0000"/>
              </a:solidFill>
            </a:endParaRPr>
          </a:p>
        </p:txBody>
      </p:sp>
      <p:sp>
        <p:nvSpPr>
          <p:cNvPr id="3" name="文本框 2"/>
          <p:cNvSpPr txBox="1"/>
          <p:nvPr/>
        </p:nvSpPr>
        <p:spPr>
          <a:xfrm>
            <a:off x="2644140" y="2223770"/>
            <a:ext cx="8253095" cy="521970"/>
          </a:xfrm>
          <a:prstGeom prst="rect">
            <a:avLst/>
          </a:prstGeom>
          <a:noFill/>
        </p:spPr>
        <p:txBody>
          <a:bodyPr wrap="square" rtlCol="0">
            <a:spAutoFit/>
          </a:bodyPr>
          <a:p>
            <a:r>
              <a:rPr lang="zh-CN" altLang="en-US" sz="2800">
                <a:solidFill>
                  <a:srgbClr val="FF0000"/>
                </a:solidFill>
              </a:rPr>
              <a:t>两个节点值相等时，删除</a:t>
            </a:r>
            <a:r>
              <a:rPr lang="en-US" altLang="zh-CN" sz="2800">
                <a:solidFill>
                  <a:srgbClr val="FF0000"/>
                </a:solidFill>
              </a:rPr>
              <a:t>cur</a:t>
            </a:r>
            <a:r>
              <a:rPr lang="zh-CN" altLang="en-US" sz="2800">
                <a:solidFill>
                  <a:srgbClr val="FF0000"/>
                </a:solidFill>
              </a:rPr>
              <a:t>节点，填</a:t>
            </a:r>
            <a:r>
              <a:rPr lang="zh-CN" altLang="en-US" sz="2800">
                <a:solidFill>
                  <a:srgbClr val="FF0000"/>
                </a:solidFill>
                <a:latin typeface="Calibri" panose="020F0502020204030204" charset="0"/>
              </a:rPr>
              <a:t>③</a:t>
            </a:r>
            <a:endParaRPr lang="zh-CN" altLang="en-US" sz="2800">
              <a:solidFill>
                <a:srgbClr val="FF0000"/>
              </a:solidFill>
              <a:latin typeface="Calibri" panose="020F0502020204030204" charset="0"/>
            </a:endParaRPr>
          </a:p>
        </p:txBody>
      </p:sp>
      <p:sp>
        <p:nvSpPr>
          <p:cNvPr id="4" name="文本框 3"/>
          <p:cNvSpPr txBox="1"/>
          <p:nvPr/>
        </p:nvSpPr>
        <p:spPr>
          <a:xfrm>
            <a:off x="2543810" y="2820035"/>
            <a:ext cx="10295890" cy="521970"/>
          </a:xfrm>
          <a:prstGeom prst="rect">
            <a:avLst/>
          </a:prstGeom>
          <a:noFill/>
        </p:spPr>
        <p:txBody>
          <a:bodyPr wrap="square" rtlCol="0">
            <a:spAutoFit/>
          </a:bodyPr>
          <a:p>
            <a:r>
              <a:rPr lang="zh-CN" altLang="en-US" sz="2800">
                <a:solidFill>
                  <a:srgbClr val="FF0000"/>
                </a:solidFill>
              </a:rPr>
              <a:t>不管是否相等，</a:t>
            </a:r>
            <a:r>
              <a:rPr lang="en-US" altLang="zh-CN" sz="2800">
                <a:solidFill>
                  <a:srgbClr val="FF0000"/>
                </a:solidFill>
              </a:rPr>
              <a:t>cur</a:t>
            </a:r>
            <a:r>
              <a:rPr lang="zh-CN" altLang="en-US" sz="2800">
                <a:solidFill>
                  <a:srgbClr val="FF0000"/>
                </a:solidFill>
              </a:rPr>
              <a:t>节点检测后，都要继续向下遍历，填</a:t>
            </a:r>
            <a:r>
              <a:rPr lang="zh-CN" altLang="en-US" sz="2800">
                <a:solidFill>
                  <a:srgbClr val="FF0000"/>
                </a:solidFill>
                <a:latin typeface="Calibri" panose="020F0502020204030204" charset="0"/>
              </a:rPr>
              <a:t>①</a:t>
            </a:r>
            <a:endParaRPr lang="zh-CN" altLang="en-US" sz="2800">
              <a:solidFill>
                <a:srgbClr val="FF0000"/>
              </a:solidFill>
              <a:latin typeface="Calibri" panose="020F0502020204030204" charset="0"/>
            </a:endParaRPr>
          </a:p>
        </p:txBody>
      </p:sp>
      <p:sp>
        <p:nvSpPr>
          <p:cNvPr id="5" name="文本框 4"/>
          <p:cNvSpPr txBox="1"/>
          <p:nvPr/>
        </p:nvSpPr>
        <p:spPr>
          <a:xfrm>
            <a:off x="2456815" y="1500505"/>
            <a:ext cx="10295890" cy="521970"/>
          </a:xfrm>
          <a:prstGeom prst="rect">
            <a:avLst/>
          </a:prstGeom>
          <a:noFill/>
        </p:spPr>
        <p:txBody>
          <a:bodyPr wrap="square" rtlCol="0">
            <a:spAutoFit/>
          </a:bodyPr>
          <a:p>
            <a:r>
              <a:rPr lang="en-US" altLang="zh-CN" sz="2800">
                <a:solidFill>
                  <a:srgbClr val="FF0000"/>
                </a:solidFill>
              </a:rPr>
              <a:t>pre</a:t>
            </a:r>
            <a:r>
              <a:rPr lang="zh-CN" altLang="en-US" sz="2800">
                <a:solidFill>
                  <a:srgbClr val="FF0000"/>
                </a:solidFill>
              </a:rPr>
              <a:t>和</a:t>
            </a:r>
            <a:r>
              <a:rPr lang="en-US" altLang="zh-CN" sz="2800">
                <a:solidFill>
                  <a:srgbClr val="FF0000"/>
                </a:solidFill>
              </a:rPr>
              <a:t>cur</a:t>
            </a:r>
            <a:r>
              <a:rPr lang="zh-CN" altLang="en-US" sz="2800">
                <a:solidFill>
                  <a:srgbClr val="FF0000"/>
                </a:solidFill>
              </a:rPr>
              <a:t>保持前驱后继的队形，填</a:t>
            </a:r>
            <a:r>
              <a:rPr lang="zh-CN" altLang="en-US" sz="2800">
                <a:solidFill>
                  <a:srgbClr val="FF0000"/>
                </a:solidFill>
                <a:latin typeface="Calibri" panose="020F0502020204030204" charset="0"/>
              </a:rPr>
              <a:t>②</a:t>
            </a:r>
            <a:endParaRPr lang="zh-CN" altLang="en-US" sz="2800">
              <a:solidFill>
                <a:srgbClr val="FF0000"/>
              </a:solidFill>
              <a:latin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4" grpId="0"/>
      <p:bldP spid="5"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lang="en-US" altLang="zh-CN" sz="3200">
            <a:solidFill>
              <a:srgbClr val="FF0000"/>
            </a:solidFill>
            <a:highlight>
              <a:srgbClr val="C0C0C0"/>
            </a:highlight>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2537</Words>
  <Application>WPS 演示</Application>
  <PresentationFormat>宽屏</PresentationFormat>
  <Paragraphs>169</Paragraphs>
  <Slides>11</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11</vt:i4>
      </vt:variant>
    </vt:vector>
  </HeadingPairs>
  <TitlesOfParts>
    <vt:vector size="19" baseType="lpstr">
      <vt:lpstr>Arial</vt:lpstr>
      <vt:lpstr>宋体</vt:lpstr>
      <vt:lpstr>Wingdings</vt:lpstr>
      <vt:lpstr>Wingdings</vt:lpstr>
      <vt:lpstr>Calibri</vt:lpstr>
      <vt:lpstr>微软雅黑</vt:lpstr>
      <vt:lpstr>Arial Unicode MS</vt:lpstr>
      <vt:lpstr>WPS</vt:lpstr>
      <vt:lpstr>链表基础知识复习</vt:lpstr>
      <vt:lpstr>链表的基本操作——链表的创建</vt:lpstr>
      <vt:lpstr>正向建链</vt:lpstr>
      <vt:lpstr>逆向建链</vt:lpstr>
      <vt:lpstr>PowerPoint 演示文稿</vt:lpstr>
      <vt:lpstr>3.在链表a中插入节点b,保持升序</vt:lpstr>
      <vt:lpstr>4.链表中删除节点：</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YT</cp:lastModifiedBy>
  <cp:revision>162</cp:revision>
  <dcterms:created xsi:type="dcterms:W3CDTF">2019-06-19T02:08:00Z</dcterms:created>
  <dcterms:modified xsi:type="dcterms:W3CDTF">2025-08-20T05:49:30Z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EE7C0402CE2C405E8C54AADEF5F5B89E_13</vt:lpwstr>
  </property>
</Properties>
</file>