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  <p:sldId id="261" r:id="rId9"/>
    <p:sldId id="262" r:id="rId10"/>
    <p:sldId id="264" r:id="rId11"/>
    <p:sldId id="263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9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5585"/>
            <a:ext cx="12192000" cy="63861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28715" y="1274445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FF0000"/>
                </a:solidFill>
              </a:rPr>
              <a:t>B</a:t>
            </a:r>
            <a:endParaRPr lang="en-US" altLang="zh-CN" sz="48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95720" y="2329815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FF0000"/>
                </a:solidFill>
              </a:rPr>
              <a:t>CD</a:t>
            </a:r>
            <a:endParaRPr lang="en-US" altLang="zh-CN" sz="48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79155" y="4178935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FF0000"/>
                </a:solidFill>
              </a:rPr>
              <a:t>BCD</a:t>
            </a:r>
            <a:endParaRPr lang="en-US" altLang="zh-CN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4000" y="503555"/>
            <a:ext cx="11863705" cy="7150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7855" y="1725295"/>
            <a:ext cx="112064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风险：系统软件故障或病毒攻击，措施：安装防火墙与杀毒软件，定期备份数据等； </a:t>
            </a:r>
            <a:endParaRPr lang="zh-CN" altLang="en-US" sz="3600">
              <a:solidFill>
                <a:srgbClr val="FF0000"/>
              </a:solidFill>
            </a:endParaRPr>
          </a:p>
          <a:p>
            <a:r>
              <a:rPr lang="zh-CN" altLang="en-US" sz="3600">
                <a:solidFill>
                  <a:srgbClr val="FF0000"/>
                </a:solidFill>
              </a:rPr>
              <a:t>风险：服务器断电或硬件故障，措施：配置备用服务器或不间断电源（</a:t>
            </a:r>
            <a:r>
              <a:rPr lang="en-US" altLang="zh-CN" sz="3600">
                <a:solidFill>
                  <a:srgbClr val="FF0000"/>
                </a:solidFill>
              </a:rPr>
              <a:t>UPS）</a:t>
            </a:r>
            <a:r>
              <a:rPr lang="zh-CN" altLang="en-US" sz="3600">
                <a:solidFill>
                  <a:srgbClr val="FF0000"/>
                </a:solidFill>
              </a:rPr>
              <a:t>等；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33985"/>
            <a:ext cx="9103360" cy="65709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275" y="3792220"/>
            <a:ext cx="6920230" cy="22205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37640" y="4122420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FF0000"/>
                </a:solidFill>
              </a:rPr>
              <a:t>B</a:t>
            </a:r>
            <a:endParaRPr lang="en-US" altLang="zh-CN" sz="48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91260" y="4882515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FF0000"/>
                </a:solidFill>
              </a:rPr>
              <a:t>C</a:t>
            </a:r>
            <a:endParaRPr lang="en-US" altLang="zh-CN" sz="48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8445" y="5424170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FF0000"/>
                </a:solidFill>
              </a:rPr>
              <a:t>F</a:t>
            </a:r>
            <a:endParaRPr lang="en-US" altLang="zh-CN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4480" y="187960"/>
            <a:ext cx="11591925" cy="64649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45680" y="4479925"/>
            <a:ext cx="406400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sym typeface="+mn-ea"/>
              </a:rPr>
              <a:t>x+1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开始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  15       0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x+2</a:t>
            </a:r>
            <a:r>
              <a:rPr lang="zh-CN" altLang="en-US" sz="2800">
                <a:solidFill>
                  <a:srgbClr val="FF0000"/>
                </a:solidFill>
              </a:rPr>
              <a:t>开始</a:t>
            </a:r>
            <a:r>
              <a:rPr lang="en-US" altLang="zh-CN" sz="2800">
                <a:solidFill>
                  <a:srgbClr val="FF0000"/>
                </a:solidFill>
              </a:rPr>
              <a:t>  23       1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  <a:sym typeface="+mn-ea"/>
              </a:rPr>
              <a:t>x+3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开始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  32       1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  <a:sym typeface="+mn-ea"/>
              </a:rPr>
              <a:t>x+4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开始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  41       2</a:t>
            </a:r>
            <a:endParaRPr lang="zh-CN" altLang="en-US" sz="2800">
              <a:solidFill>
                <a:srgbClr val="FF0000"/>
              </a:solidFill>
            </a:endParaRPr>
          </a:p>
          <a:p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20935" y="3606165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FF0000"/>
                </a:solidFill>
              </a:rPr>
              <a:t>4</a:t>
            </a:r>
            <a:endParaRPr lang="en-US" altLang="zh-CN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9545" y="85725"/>
            <a:ext cx="11033760" cy="5908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440" y="2628900"/>
            <a:ext cx="5231130" cy="398081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6" name="文本框 5"/>
          <p:cNvSpPr txBox="1"/>
          <p:nvPr/>
        </p:nvSpPr>
        <p:spPr>
          <a:xfrm>
            <a:off x="1757045" y="3694430"/>
            <a:ext cx="5490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s[i]+=q[i*2]-q[i*2+1]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57060" y="278320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k[i] += 1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39305" y="504634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flag[i] and s[i] &lt;= 30 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07950" y="419100"/>
            <a:ext cx="12115800" cy="51530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66950" y="4992370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FF0000"/>
                </a:solidFill>
              </a:rPr>
              <a:t>4</a:t>
            </a:r>
            <a:endParaRPr lang="en-US" altLang="zh-CN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2880" y="238125"/>
            <a:ext cx="11826240" cy="59461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16165" y="4377690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FF0000"/>
                </a:solidFill>
              </a:rPr>
              <a:t>B</a:t>
            </a:r>
            <a:endParaRPr lang="en-US" altLang="zh-CN" sz="48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51625" y="2026285"/>
            <a:ext cx="55410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冒泡排序的优化</a:t>
            </a:r>
            <a:endParaRPr lang="zh-CN" altLang="en-US" sz="3600">
              <a:solidFill>
                <a:srgbClr val="FF0000"/>
              </a:solidFill>
            </a:endParaRPr>
          </a:p>
          <a:p>
            <a:r>
              <a:rPr lang="en-US" altLang="zh-CN" sz="3600">
                <a:solidFill>
                  <a:srgbClr val="FF0000"/>
                </a:solidFill>
              </a:rPr>
              <a:t>q</a:t>
            </a:r>
            <a:r>
              <a:rPr lang="zh-CN" altLang="en-US" sz="3600">
                <a:solidFill>
                  <a:srgbClr val="FF0000"/>
                </a:solidFill>
              </a:rPr>
              <a:t>记录最后一次交换的位置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65315" y="5885815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FF0000"/>
                </a:solidFill>
              </a:rPr>
              <a:t>-1</a:t>
            </a:r>
            <a:endParaRPr lang="en-US" altLang="zh-CN" sz="48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10615" y="6070600"/>
            <a:ext cx="5541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q</a:t>
            </a:r>
            <a:r>
              <a:rPr lang="zh-CN" altLang="en-US" sz="3600">
                <a:solidFill>
                  <a:srgbClr val="FF0000"/>
                </a:solidFill>
              </a:rPr>
              <a:t>第一次是</a:t>
            </a:r>
            <a:r>
              <a:rPr lang="en-US" altLang="zh-CN" sz="3600">
                <a:solidFill>
                  <a:srgbClr val="FF0000"/>
                </a:solidFill>
              </a:rPr>
              <a:t>4</a:t>
            </a:r>
            <a:r>
              <a:rPr lang="zh-CN" altLang="en-US" sz="3600">
                <a:solidFill>
                  <a:srgbClr val="FF0000"/>
                </a:solidFill>
              </a:rPr>
              <a:t>，第二次是</a:t>
            </a:r>
            <a:r>
              <a:rPr lang="en-US" altLang="zh-CN" sz="3600">
                <a:solidFill>
                  <a:srgbClr val="FF0000"/>
                </a:solidFill>
              </a:rPr>
              <a:t>0</a:t>
            </a:r>
            <a:endParaRPr lang="en-US" altLang="zh-CN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960" y="146685"/>
            <a:ext cx="11536045" cy="39160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17625" y="3873500"/>
            <a:ext cx="56997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班级编号，</a:t>
            </a:r>
            <a:r>
              <a:rPr lang="en-US" altLang="zh-CN" sz="3600">
                <a:solidFill>
                  <a:srgbClr val="FF0000"/>
                </a:solidFill>
              </a:rPr>
              <a:t> </a:t>
            </a:r>
            <a:r>
              <a:rPr lang="zh-CN" altLang="en-US" sz="3600">
                <a:solidFill>
                  <a:srgbClr val="FF0000"/>
                </a:solidFill>
              </a:rPr>
              <a:t>绳子编号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7980" y="67310"/>
            <a:ext cx="10515600" cy="19215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" y="2259965"/>
            <a:ext cx="6362700" cy="3800475"/>
          </a:xfrm>
          <a:prstGeom prst="rect">
            <a:avLst/>
          </a:prstGeom>
          <a:ln w="12700" cmpd="sng">
            <a:solidFill>
              <a:schemeClr val="accent2"/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455" y="752475"/>
            <a:ext cx="5177155" cy="587248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8" name="文本框 7"/>
          <p:cNvSpPr txBox="1"/>
          <p:nvPr/>
        </p:nvSpPr>
        <p:spPr>
          <a:xfrm>
            <a:off x="6990715" y="25323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data[0][3]=cnt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88685" y="5919470"/>
            <a:ext cx="596201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head=ins(lnk, head, data[i][2], data[i][3])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6330" y="370649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p==head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4000" y="3854450"/>
            <a:ext cx="4064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共同同一条</a:t>
            </a:r>
            <a:r>
              <a:rPr lang="zh-CN" altLang="en-US" sz="2800">
                <a:solidFill>
                  <a:srgbClr val="FF0000"/>
                </a:solidFill>
              </a:rPr>
              <a:t>绳子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思考：此处为什么没有改</a:t>
            </a:r>
            <a:r>
              <a:rPr lang="en-US" altLang="zh-CN" sz="2800">
                <a:solidFill>
                  <a:srgbClr val="FF0000"/>
                </a:solidFill>
              </a:rPr>
              <a:t>lnk</a:t>
            </a:r>
            <a:r>
              <a:rPr lang="zh-CN" altLang="en-US" sz="2800">
                <a:solidFill>
                  <a:srgbClr val="FF0000"/>
                </a:solidFill>
              </a:rPr>
              <a:t>节点的</a:t>
            </a:r>
            <a:r>
              <a:rPr lang="zh-CN" altLang="en-US" sz="2800">
                <a:solidFill>
                  <a:srgbClr val="FF0000"/>
                </a:solidFill>
              </a:rPr>
              <a:t>值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01365" y="5107305"/>
            <a:ext cx="54229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增加一条</a:t>
            </a:r>
            <a:r>
              <a:rPr lang="zh-CN" altLang="en-US" sz="2800">
                <a:solidFill>
                  <a:srgbClr val="FF0000"/>
                </a:solidFill>
              </a:rPr>
              <a:t>绳子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思考：也没有改加新的</a:t>
            </a:r>
            <a:r>
              <a:rPr lang="zh-CN" altLang="en-US" sz="2800">
                <a:solidFill>
                  <a:srgbClr val="FF0000"/>
                </a:solidFill>
              </a:rPr>
              <a:t>节点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8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en-US" altLang="zh-CN" sz="2800">
            <a:solidFill>
              <a:srgbClr val="FF0000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WPS 演示</Application>
  <PresentationFormat>宽屏</PresentationFormat>
  <Paragraphs>54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jzy</dc:creator>
  <cp:lastModifiedBy>YT</cp:lastModifiedBy>
  <cp:revision>9</cp:revision>
  <dcterms:created xsi:type="dcterms:W3CDTF">2023-08-09T12:44:00Z</dcterms:created>
  <dcterms:modified xsi:type="dcterms:W3CDTF">2026-05-20T02:07:23Z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9433683E943C489AB35E678C9021F310_13</vt:lpwstr>
  </property>
</Properties>
</file>