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8" r:id="rId4"/>
    <p:sldId id="269" r:id="rId5"/>
    <p:sldId id="260" r:id="rId6"/>
    <p:sldId id="266" r:id="rId7"/>
    <p:sldId id="262" r:id="rId8"/>
    <p:sldId id="267" r:id="rId9"/>
    <p:sldId id="257" r:id="rId10"/>
    <p:sldId id="265" r:id="rId11"/>
    <p:sldId id="261" r:id="rId12"/>
    <p:sldId id="258" r:id="rId13"/>
    <p:sldId id="259" r:id="rId14"/>
    <p:sldId id="270" r:id="rId15"/>
    <p:sldId id="271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0F0"/>
    <a:srgbClr val="FFFFFF"/>
    <a:srgbClr val="DCDCDC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2508" y="31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image" Target="../media/image1.png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89.xml"/><Relationship Id="rId3" Type="http://schemas.openxmlformats.org/officeDocument/2006/relationships/image" Target="../media/image1.png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92.xml"/><Relationship Id="rId3" Type="http://schemas.openxmlformats.org/officeDocument/2006/relationships/image" Target="../media/image1.png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image" Target="../media/image1.png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72.xml"/><Relationship Id="rId3" Type="http://schemas.openxmlformats.org/officeDocument/2006/relationships/image" Target="../media/image1.png"/><Relationship Id="rId2" Type="http://schemas.openxmlformats.org/officeDocument/2006/relationships/tags" Target="../tags/tag71.xml"/><Relationship Id="rId1" Type="http://schemas.openxmlformats.org/officeDocument/2006/relationships/tags" Target="../tags/tag70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75.xml"/><Relationship Id="rId3" Type="http://schemas.openxmlformats.org/officeDocument/2006/relationships/image" Target="../media/image1.png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80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ags" Target="../tags/tag79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6400" y="553522"/>
            <a:ext cx="9799200" cy="1335974"/>
          </a:xfrm>
        </p:spPr>
        <p:txBody>
          <a:bodyPr/>
          <a:lstStyle/>
          <a:p>
            <a:r>
              <a:rPr lang="zh-CN" altLang="zh-CN" dirty="0"/>
              <a:t>历年信息系统开放题</a:t>
            </a:r>
            <a:endParaRPr lang="zh-CN" altLang="zh-CN" dirty="0"/>
          </a:p>
        </p:txBody>
      </p:sp>
      <p:sp>
        <p:nvSpPr>
          <p:cNvPr id="7" name="文本框 6"/>
          <p:cNvSpPr txBox="1"/>
          <p:nvPr/>
        </p:nvSpPr>
        <p:spPr>
          <a:xfrm>
            <a:off x="4048126" y="4968504"/>
            <a:ext cx="43100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/>
              <a:t>牢记信息系统搭建的框架图</a:t>
            </a:r>
            <a:endParaRPr lang="zh-CN" altLang="en-US" sz="2400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4592"/>
            <a:ext cx="12192000" cy="2288816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70"/>
            <a:ext cx="10969200" cy="705600"/>
          </a:xfrm>
        </p:spPr>
        <p:txBody>
          <a:bodyPr/>
          <a:lstStyle/>
          <a:p>
            <a:r>
              <a:rPr lang="en-US" altLang="zh-CN"/>
              <a:t>24.6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1477" y="460283"/>
            <a:ext cx="4360023" cy="4759325"/>
          </a:xfrm>
        </p:spPr>
        <p:txBody>
          <a:bodyPr/>
          <a:lstStyle/>
          <a:p>
            <a:r>
              <a:rPr lang="en-US" altLang="zh-CN" sz="2400" dirty="0">
                <a:solidFill>
                  <a:schemeClr val="tx1"/>
                </a:solidFill>
              </a:rPr>
              <a:t>14.</a:t>
            </a:r>
            <a:r>
              <a:rPr lang="zh-CN" altLang="en-US" sz="2400" dirty="0">
                <a:solidFill>
                  <a:schemeClr val="tx1"/>
                </a:solidFill>
              </a:rPr>
              <a:t>某研究小组拟采集某水域水位及周边土壤含水量等数据，进行地质灾害监测。该小组在实验室搭建了一个模拟系统，该系统的智能终端获取传感器数据，并通过无线通信方式将数据传输到</a:t>
            </a:r>
            <a:r>
              <a:rPr lang="en-US" altLang="zh-CN" sz="2400" dirty="0">
                <a:solidFill>
                  <a:schemeClr val="tx1"/>
                </a:solidFill>
              </a:rPr>
              <a:t>Web</a:t>
            </a:r>
            <a:r>
              <a:rPr lang="zh-CN" altLang="en-US" sz="2400" dirty="0">
                <a:solidFill>
                  <a:schemeClr val="tx1"/>
                </a:solidFill>
              </a:rPr>
              <a:t>服务器，服务器根据数据判断出异常情况后，通过智能终端控制执行器发出预警信号。请回答下列问题。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793003" y="4440724"/>
            <a:ext cx="61765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为每个智能终端设置不同的编号，</a:t>
            </a:r>
            <a:endParaRPr lang="en-US" altLang="zh-CN" sz="2800" dirty="0">
              <a:solidFill>
                <a:srgbClr val="FF0000"/>
              </a:solidFill>
            </a:endParaRPr>
          </a:p>
          <a:p>
            <a:r>
              <a:rPr lang="zh-CN" altLang="en-US" sz="2800" dirty="0">
                <a:solidFill>
                  <a:srgbClr val="FF0000"/>
                </a:solidFill>
              </a:rPr>
              <a:t>以便在数据发送时能够区分</a:t>
            </a:r>
            <a:br>
              <a:rPr lang="en-US" altLang="zh-CN" sz="2800" dirty="0">
                <a:solidFill>
                  <a:srgbClr val="FF0000"/>
                </a:solidFill>
              </a:rPr>
            </a:br>
            <a:r>
              <a:rPr lang="en-US" altLang="zh-CN" sz="28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</a:t>
            </a:r>
            <a:r>
              <a:rPr lang="zh-CN" altLang="en-US" sz="28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为每个智能终端设置不同的端口</a:t>
            </a:r>
            <a:r>
              <a:rPr lang="en-US" altLang="zh-CN" sz="28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)</a:t>
            </a:r>
            <a:endParaRPr lang="zh-CN" altLang="en-US" sz="28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464186" y="5421215"/>
            <a:ext cx="10697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</a:rPr>
              <a:t>http://192.168.1.100/input?</a:t>
            </a:r>
            <a:r>
              <a:rPr lang="en-US" altLang="zh-CN" sz="2800" dirty="0">
                <a:solidFill>
                  <a:schemeClr val="accent1"/>
                </a:solidFill>
              </a:rPr>
              <a:t>id=001</a:t>
            </a:r>
            <a:r>
              <a:rPr lang="en-US" altLang="zh-CN" sz="2800" dirty="0">
                <a:solidFill>
                  <a:srgbClr val="FF0000"/>
                </a:solidFill>
              </a:rPr>
              <a:t>&amp;value=35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rcRect l="48938"/>
          <a:stretch>
            <a:fillRect/>
          </a:stretch>
        </p:blipFill>
        <p:spPr>
          <a:xfrm>
            <a:off x="8003178" y="390325"/>
            <a:ext cx="4188822" cy="1540046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r="49894"/>
          <a:stretch>
            <a:fillRect/>
          </a:stretch>
        </p:blipFill>
        <p:spPr>
          <a:xfrm>
            <a:off x="4464232" y="72073"/>
            <a:ext cx="3382192" cy="1267194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cxnSp>
        <p:nvCxnSpPr>
          <p:cNvPr id="12" name="直接箭头连接符 11"/>
          <p:cNvCxnSpPr/>
          <p:nvPr/>
        </p:nvCxnSpPr>
        <p:spPr>
          <a:xfrm>
            <a:off x="7698378" y="1034743"/>
            <a:ext cx="365760" cy="304524"/>
          </a:xfrm>
          <a:prstGeom prst="straightConnector1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7698378" y="1588474"/>
            <a:ext cx="365760" cy="491298"/>
          </a:xfrm>
          <a:prstGeom prst="straightConnector1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rcRect r="49894"/>
          <a:stretch>
            <a:fillRect/>
          </a:stretch>
        </p:blipFill>
        <p:spPr>
          <a:xfrm>
            <a:off x="4464232" y="1474787"/>
            <a:ext cx="3382192" cy="1267194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sp>
        <p:nvSpPr>
          <p:cNvPr id="17" name="文本框 16"/>
          <p:cNvSpPr txBox="1"/>
          <p:nvPr/>
        </p:nvSpPr>
        <p:spPr>
          <a:xfrm>
            <a:off x="4545761" y="2991188"/>
            <a:ext cx="77581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现场实地测试时需要设置多个监测点，每个监测点配备一个智能终端。为使服务器能区分出数据的监测点来源，从智能终端的角度写出一种可行的解决方法。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469" y="151110"/>
            <a:ext cx="1377154" cy="705600"/>
          </a:xfrm>
        </p:spPr>
        <p:txBody>
          <a:bodyPr/>
          <a:lstStyle/>
          <a:p>
            <a:r>
              <a:rPr lang="en-US" altLang="zh-CN" dirty="0"/>
              <a:t>25.1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01663" y="1657224"/>
            <a:ext cx="10969200" cy="2958319"/>
          </a:xfrm>
        </p:spPr>
        <p:txBody>
          <a:bodyPr>
            <a:noAutofit/>
          </a:bodyPr>
          <a:lstStyle/>
          <a:p>
            <a:r>
              <a:rPr lang="en-US" altLang="zh-CN" sz="2400" dirty="0">
                <a:solidFill>
                  <a:schemeClr val="tx1"/>
                </a:solidFill>
              </a:rPr>
              <a:t>14.</a:t>
            </a:r>
            <a:r>
              <a:rPr lang="zh-CN" altLang="en-US" sz="2400" dirty="0">
                <a:solidFill>
                  <a:schemeClr val="tx1"/>
                </a:solidFill>
              </a:rPr>
              <a:t>某研究小组搭建了室外温度检测系统，在</a:t>
            </a:r>
            <a:r>
              <a:rPr lang="en-US" altLang="zh-CN" sz="2400" dirty="0">
                <a:solidFill>
                  <a:schemeClr val="tx1"/>
                </a:solidFill>
              </a:rPr>
              <a:t>4 </a:t>
            </a:r>
            <a:r>
              <a:rPr lang="zh-CN" altLang="en-US" sz="2400" dirty="0">
                <a:solidFill>
                  <a:schemeClr val="tx1"/>
                </a:solidFill>
              </a:rPr>
              <a:t>所学校各设置了</a:t>
            </a:r>
            <a:r>
              <a:rPr lang="en-US" altLang="zh-CN" sz="2400" dirty="0">
                <a:solidFill>
                  <a:schemeClr val="tx1"/>
                </a:solidFill>
              </a:rPr>
              <a:t> 1 </a:t>
            </a:r>
            <a:r>
              <a:rPr lang="zh-CN" altLang="en-US" sz="2400" dirty="0">
                <a:solidFill>
                  <a:schemeClr val="tx1"/>
                </a:solidFill>
              </a:rPr>
              <a:t>个监测点。智能终端连接传感器，每隔</a:t>
            </a:r>
            <a:r>
              <a:rPr lang="en-US" altLang="zh-CN" sz="2400" dirty="0">
                <a:solidFill>
                  <a:schemeClr val="tx1"/>
                </a:solidFill>
              </a:rPr>
              <a:t>3</a:t>
            </a:r>
            <a:r>
              <a:rPr lang="zh-CN" altLang="en-US" sz="2400" dirty="0">
                <a:solidFill>
                  <a:schemeClr val="tx1"/>
                </a:solidFill>
              </a:rPr>
              <a:t>小时采集</a:t>
            </a:r>
            <a:r>
              <a:rPr lang="en-US" altLang="zh-CN" sz="2400" dirty="0">
                <a:solidFill>
                  <a:schemeClr val="tx1"/>
                </a:solidFill>
              </a:rPr>
              <a:t>1</a:t>
            </a:r>
            <a:r>
              <a:rPr lang="zh-CN" altLang="en-US" sz="2400" dirty="0">
                <a:solidFill>
                  <a:schemeClr val="tx1"/>
                </a:solidFill>
              </a:rPr>
              <a:t>次温度数据通过网络将温度数据传输到服务器。服务器根据数据判断出异常情况时，通过智能终端控制执行器发出预警信号。请回答下列问题：</a:t>
            </a:r>
            <a:endParaRPr lang="zh-CN" altLang="en-US" sz="2400" dirty="0">
              <a:solidFill>
                <a:schemeClr val="tx1"/>
              </a:solidFill>
            </a:endParaRPr>
          </a:p>
          <a:p>
            <a:r>
              <a:rPr lang="zh-CN" altLang="en-US" sz="2400" dirty="0">
                <a:solidFill>
                  <a:schemeClr val="tx1"/>
                </a:solidFill>
              </a:rPr>
              <a:t>（</a:t>
            </a:r>
            <a:r>
              <a:rPr lang="en-US" altLang="zh-CN" sz="2400" dirty="0">
                <a:solidFill>
                  <a:schemeClr val="tx1"/>
                </a:solidFill>
              </a:rPr>
              <a:t>4</a:t>
            </a:r>
            <a:r>
              <a:rPr lang="zh-CN" altLang="en-US" sz="2400" dirty="0">
                <a:solidFill>
                  <a:schemeClr val="tx1"/>
                </a:solidFill>
              </a:rPr>
              <a:t>）当服务器判定有异常情况后，除可通过智能终端控制蜂鸣器发出预警声音之外，请写出其他两种预警的具体方式。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640330" y="4571851"/>
            <a:ext cx="6911339" cy="1688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srgbClr val="FF0000"/>
                </a:solidFill>
              </a:rPr>
              <a:t>答案：通过智能控制终端控制</a:t>
            </a:r>
            <a:r>
              <a:rPr lang="en-US" altLang="zh-CN" sz="2400" dirty="0">
                <a:solidFill>
                  <a:srgbClr val="FF0000"/>
                </a:solidFill>
              </a:rPr>
              <a:t>LED </a:t>
            </a:r>
            <a:r>
              <a:rPr lang="zh-CN" altLang="en-US" sz="2400" dirty="0">
                <a:solidFill>
                  <a:srgbClr val="FF0000"/>
                </a:solidFill>
              </a:rPr>
              <a:t>灯闪烁</a:t>
            </a:r>
            <a:r>
              <a:rPr lang="en-US" altLang="zh-CN" sz="2400" dirty="0">
                <a:solidFill>
                  <a:srgbClr val="FF0000"/>
                </a:solidFill>
              </a:rPr>
              <a:t>;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solidFill>
                  <a:srgbClr val="FF0000"/>
                </a:solidFill>
              </a:rPr>
              <a:t>         </a:t>
            </a:r>
            <a:r>
              <a:rPr lang="zh-CN" altLang="en-US" sz="2400" dirty="0">
                <a:solidFill>
                  <a:srgbClr val="FF0000"/>
                </a:solidFill>
              </a:rPr>
              <a:t>服务器发送预警邮件</a:t>
            </a:r>
            <a:r>
              <a:rPr lang="en-US" altLang="zh-CN" sz="2400" dirty="0">
                <a:solidFill>
                  <a:srgbClr val="FF0000"/>
                </a:solidFill>
              </a:rPr>
              <a:t>/</a:t>
            </a:r>
            <a:r>
              <a:rPr lang="zh-CN" altLang="en-US" sz="2400" dirty="0">
                <a:solidFill>
                  <a:srgbClr val="FF0000"/>
                </a:solidFill>
              </a:rPr>
              <a:t>信息</a:t>
            </a:r>
            <a:endParaRPr lang="zh-CN" altLang="en-US" sz="2400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solidFill>
                  <a:srgbClr val="FF0000"/>
                </a:solidFill>
              </a:rPr>
              <a:t>         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通过智能终端控制舵机转动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;</a:t>
            </a:r>
            <a:endParaRPr lang="en-US" altLang="zh-CN" sz="2400" dirty="0">
              <a:solidFill>
                <a:srgbClr val="FF0000"/>
              </a:solidFill>
              <a:sym typeface="+mn-ea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3165" y="86687"/>
            <a:ext cx="8203475" cy="1540046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90925" y="-135820"/>
            <a:ext cx="10969200" cy="705600"/>
          </a:xfrm>
        </p:spPr>
        <p:txBody>
          <a:bodyPr/>
          <a:lstStyle/>
          <a:p>
            <a:r>
              <a:rPr lang="en-US" altLang="zh-CN" dirty="0"/>
              <a:t>25.6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53035" y="289560"/>
            <a:ext cx="11983720" cy="4759325"/>
          </a:xfrm>
        </p:spPr>
        <p:txBody>
          <a:bodyPr/>
          <a:lstStyle/>
          <a:p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13. 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某小组搭建水质监测系统，采集某水域溶解氧和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pH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的数据，进行水质监测。对于每个传感器，智能终端每小时获取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3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次数据，将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3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个数据的中位数（排序后处于中间位置的数）通过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5G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模块上传至服务器。服务器检测到异常情况时，向管理员发送警示信息，并通过智能终端控制指示灯闪烁。用户通过浏览器可查看系统数据。请回答下列问题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:</a:t>
            </a:r>
            <a:endParaRPr lang="en-US" altLang="zh-CN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（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5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）现需增加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水温监测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的功能，在智能终端接入温度传感器后，还需对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软件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部分作多处修改。请用文字描述其中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1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处修改建议。</a:t>
            </a:r>
            <a:endParaRPr lang="zh-CN" altLang="en-US" sz="2400" dirty="0">
              <a:solidFill>
                <a:schemeClr val="tx1"/>
              </a:solidFill>
            </a:endParaRPr>
          </a:p>
          <a:p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490925" y="3700018"/>
            <a:ext cx="11457940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400" dirty="0">
                <a:solidFill>
                  <a:srgbClr val="FF0000"/>
                </a:solidFill>
                <a:sym typeface="+mn-ea"/>
              </a:rPr>
              <a:t>①</a:t>
            </a:r>
            <a:r>
              <a:rPr lang="zh-CN" altLang="en-US" sz="2400" dirty="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在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智能终端处修改代码，增加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(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烧录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)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获取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/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采集温度传感器数据的代码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(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程序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):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en-US" sz="2400" dirty="0">
                <a:solidFill>
                  <a:srgbClr val="FF0000"/>
                </a:solidFill>
                <a:sym typeface="+mn-ea"/>
              </a:rPr>
              <a:t>②</a:t>
            </a:r>
            <a:r>
              <a:rPr lang="zh-CN" altLang="en-US" sz="2400" dirty="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在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智能终端处修改代码，增加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(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烧录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)</a:t>
            </a:r>
            <a:r>
              <a:rPr lang="zh-CN" altLang="en-US" sz="2400" dirty="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向服务器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上传温度传感器数据的代码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(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程序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);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en-US" sz="2400" dirty="0">
                <a:solidFill>
                  <a:srgbClr val="FF0000"/>
                </a:solidFill>
                <a:sym typeface="+mn-ea"/>
              </a:rPr>
              <a:t>③</a:t>
            </a:r>
            <a:r>
              <a:rPr lang="zh-CN" altLang="en-US" sz="2400" dirty="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在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服务器端处修改代码，增加</a:t>
            </a:r>
            <a:r>
              <a:rPr lang="zh-CN" altLang="en-US" sz="2400" dirty="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接收温度传感器数据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并</a:t>
            </a:r>
            <a:r>
              <a:rPr lang="zh-CN" altLang="en-US" sz="2400" dirty="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上传至数据库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的代码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(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程序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);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④</a:t>
            </a:r>
            <a:r>
              <a:rPr lang="zh-CN" altLang="en-US" sz="2400" dirty="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在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数据库中增加记录温度的字段并</a:t>
            </a:r>
            <a:r>
              <a:rPr lang="zh-CN" altLang="en-US" sz="2400" dirty="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将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温度数据写入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/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录入。</a:t>
            </a:r>
            <a:endParaRPr lang="zh-CN" altLang="en-US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zh-CN" altLang="en-US" sz="2400" dirty="0"/>
          </a:p>
        </p:txBody>
      </p:sp>
      <p:sp>
        <p:nvSpPr>
          <p:cNvPr id="5" name="对话气泡: 圆角矩形 4"/>
          <p:cNvSpPr/>
          <p:nvPr/>
        </p:nvSpPr>
        <p:spPr>
          <a:xfrm>
            <a:off x="8115300" y="2295365"/>
            <a:ext cx="3486150" cy="542925"/>
          </a:xfrm>
          <a:prstGeom prst="wedgeRoundRectCallout">
            <a:avLst>
              <a:gd name="adj1" fmla="val 23378"/>
              <a:gd name="adj2" fmla="val 67763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明确是软件方向，不是硬件！</a:t>
            </a:r>
            <a:endParaRPr lang="zh-CN" altLang="en-US" dirty="0"/>
          </a:p>
        </p:txBody>
      </p:sp>
    </p:spTree>
    <p:custDataLst>
      <p:tags r:id="rId3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0057" y="0"/>
            <a:ext cx="10969200" cy="705600"/>
          </a:xfrm>
        </p:spPr>
        <p:txBody>
          <a:bodyPr/>
          <a:lstStyle/>
          <a:p>
            <a:r>
              <a:rPr lang="zh-CN" altLang="en-US" dirty="0"/>
              <a:t>常见问题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8434" y="626023"/>
            <a:ext cx="10969200" cy="4759200"/>
          </a:xfrm>
        </p:spPr>
        <p:txBody>
          <a:bodyPr>
            <a:normAutofit lnSpcReduction="20000"/>
          </a:bodyPr>
          <a:lstStyle/>
          <a:p>
            <a:r>
              <a:rPr lang="en-US" altLang="zh-CN" sz="2400" dirty="0">
                <a:solidFill>
                  <a:schemeClr val="tx1"/>
                </a:solidFill>
              </a:rPr>
              <a:t> </a:t>
            </a:r>
            <a:r>
              <a:rPr lang="zh-CN" altLang="en-US" sz="5400" dirty="0">
                <a:solidFill>
                  <a:srgbClr val="FF0000"/>
                </a:solidFill>
              </a:rPr>
              <a:t>阈</a:t>
            </a:r>
            <a:r>
              <a:rPr lang="zh-CN" altLang="en-US" sz="2400" dirty="0">
                <a:solidFill>
                  <a:schemeClr val="tx1"/>
                </a:solidFill>
              </a:rPr>
              <a:t>值过高、过低   →   智能终端</a:t>
            </a:r>
            <a:r>
              <a:rPr lang="en-US" altLang="zh-CN" sz="2400" dirty="0">
                <a:solidFill>
                  <a:schemeClr val="tx1"/>
                </a:solidFill>
              </a:rPr>
              <a:t>/</a:t>
            </a:r>
            <a:r>
              <a:rPr lang="zh-CN" altLang="en-US" sz="2400" dirty="0">
                <a:solidFill>
                  <a:schemeClr val="tx1"/>
                </a:solidFill>
              </a:rPr>
              <a:t>服务端 设置温度的阈值设置不合理</a:t>
            </a:r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zh-CN" altLang="en-US" sz="2400" dirty="0">
                <a:solidFill>
                  <a:schemeClr val="tx1"/>
                </a:solidFill>
              </a:rPr>
              <a:t>代码有误  →   智能终端</a:t>
            </a:r>
            <a:r>
              <a:rPr lang="en-US" altLang="zh-CN" sz="2400" dirty="0">
                <a:solidFill>
                  <a:schemeClr val="tx1"/>
                </a:solidFill>
              </a:rPr>
              <a:t>/</a:t>
            </a:r>
            <a:r>
              <a:rPr lang="zh-CN" altLang="en-US" sz="2400" dirty="0">
                <a:solidFill>
                  <a:schemeClr val="tx1"/>
                </a:solidFill>
              </a:rPr>
              <a:t>服务端 控制</a:t>
            </a:r>
            <a:r>
              <a:rPr lang="en-US" altLang="zh-CN" sz="2400" dirty="0">
                <a:solidFill>
                  <a:schemeClr val="tx1"/>
                </a:solidFill>
              </a:rPr>
              <a:t>LED</a:t>
            </a:r>
            <a:r>
              <a:rPr lang="zh-CN" altLang="en-US" sz="2400" dirty="0">
                <a:solidFill>
                  <a:schemeClr val="tx1"/>
                </a:solidFill>
              </a:rPr>
              <a:t>灯开关的 代码有误    </a:t>
            </a:r>
            <a:br>
              <a:rPr lang="en-US" altLang="zh-CN" sz="2400" dirty="0">
                <a:solidFill>
                  <a:schemeClr val="tx1"/>
                </a:solidFill>
              </a:rPr>
            </a:br>
            <a:r>
              <a:rPr lang="en-US" altLang="zh-CN" sz="2400" dirty="0">
                <a:solidFill>
                  <a:schemeClr val="tx1"/>
                </a:solidFill>
              </a:rPr>
              <a:t>                      </a:t>
            </a:r>
            <a:r>
              <a:rPr lang="zh-CN" altLang="en-US" sz="2400" dirty="0">
                <a:solidFill>
                  <a:schemeClr val="tx1"/>
                </a:solidFill>
              </a:rPr>
              <a:t>（明确哪里的</a:t>
            </a:r>
            <a:r>
              <a:rPr lang="en-US" altLang="zh-CN" sz="2400" dirty="0">
                <a:solidFill>
                  <a:schemeClr val="tx1"/>
                </a:solidFill>
              </a:rPr>
              <a:t>xxx</a:t>
            </a:r>
            <a:r>
              <a:rPr lang="zh-CN" altLang="en-US" sz="2400" dirty="0">
                <a:solidFill>
                  <a:schemeClr val="tx1"/>
                </a:solidFill>
              </a:rPr>
              <a:t>功能 有问题）</a:t>
            </a:r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zh-CN" altLang="en-US" sz="2400" dirty="0">
                <a:solidFill>
                  <a:schemeClr val="tx1"/>
                </a:solidFill>
              </a:rPr>
              <a:t>故障排查：优先硬件方面找原因，后软件方面</a:t>
            </a:r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zh-CN" altLang="en-US" sz="2400" dirty="0">
                <a:solidFill>
                  <a:schemeClr val="tx1"/>
                </a:solidFill>
              </a:rPr>
              <a:t>故障描述：多个故障原因可以写，优先写最</a:t>
            </a:r>
            <a:r>
              <a:rPr lang="zh-CN" altLang="en-US" sz="2400" dirty="0">
                <a:solidFill>
                  <a:srgbClr val="FF0000"/>
                </a:solidFill>
              </a:rPr>
              <a:t>直接明确</a:t>
            </a:r>
            <a:r>
              <a:rPr lang="zh-CN" altLang="en-US" sz="2400" dirty="0">
                <a:solidFill>
                  <a:schemeClr val="tx1"/>
                </a:solidFill>
              </a:rPr>
              <a:t>的答案</a:t>
            </a:r>
            <a:endParaRPr lang="en-US" altLang="zh-CN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例如： 浏览器无法查看历史数据，优先次序：</a:t>
            </a:r>
            <a:endParaRPr lang="en-US" altLang="zh-CN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服务器、数据库故障，数据库连接异常，服务器故障，客户端网络异常</a:t>
            </a:r>
            <a:endParaRPr lang="en-US" altLang="zh-CN" sz="2400" dirty="0">
              <a:solidFill>
                <a:schemeClr val="tx1"/>
              </a:solidFill>
            </a:endParaRPr>
          </a:p>
          <a:p>
            <a:endParaRPr lang="en-US" altLang="zh-CN" sz="2400" dirty="0">
              <a:solidFill>
                <a:schemeClr val="tx1"/>
              </a:solidFill>
            </a:endParaRPr>
          </a:p>
          <a:p>
            <a:endParaRPr lang="en-US" altLang="zh-CN" sz="2400" dirty="0">
              <a:solidFill>
                <a:schemeClr val="tx1"/>
              </a:solidFill>
            </a:endParaRPr>
          </a:p>
          <a:p>
            <a:endParaRPr lang="en-US" altLang="zh-CN" sz="2400" dirty="0">
              <a:solidFill>
                <a:schemeClr val="tx1"/>
              </a:solidFill>
            </a:endParaRPr>
          </a:p>
          <a:p>
            <a:endParaRPr lang="zh-CN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725" y="103575"/>
            <a:ext cx="10969200" cy="705600"/>
          </a:xfrm>
        </p:spPr>
        <p:txBody>
          <a:bodyPr/>
          <a:lstStyle/>
          <a:p>
            <a:r>
              <a:rPr lang="zh-CN" altLang="en-US" dirty="0"/>
              <a:t>服务端还是智能终端进行阈值判断？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884417"/>
            <a:ext cx="12192000" cy="2288816"/>
          </a:xfrm>
          <a:prstGeom prst="rect">
            <a:avLst/>
          </a:prstGeom>
        </p:spPr>
      </p:pic>
      <p:sp>
        <p:nvSpPr>
          <p:cNvPr id="5" name="标题 1"/>
          <p:cNvSpPr txBox="1"/>
          <p:nvPr/>
        </p:nvSpPr>
        <p:spPr>
          <a:xfrm>
            <a:off x="6380549" y="3165116"/>
            <a:ext cx="5411401" cy="2075042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400" dirty="0">
                <a:solidFill>
                  <a:schemeClr val="accent1"/>
                </a:solidFill>
                <a:latin typeface="+mn-ea"/>
                <a:ea typeface="+mn-ea"/>
              </a:rPr>
              <a:t>服务端</a:t>
            </a:r>
            <a:r>
              <a:rPr lang="zh-CN" altLang="en-US" sz="2400" dirty="0">
                <a:latin typeface="+mn-ea"/>
                <a:ea typeface="+mn-ea"/>
              </a:rPr>
              <a:t>：（常见）</a:t>
            </a:r>
            <a:endParaRPr lang="en-US" altLang="zh-CN" sz="2400" dirty="0">
              <a:latin typeface="+mn-ea"/>
              <a:ea typeface="+mn-ea"/>
            </a:endParaRPr>
          </a:p>
          <a:p>
            <a:r>
              <a:rPr lang="zh-CN" altLang="en-US" sz="2400" dirty="0">
                <a:latin typeface="+mn-ea"/>
                <a:ea typeface="+mn-ea"/>
              </a:rPr>
              <a:t>服务端接收智能终端反馈的传感器的值，与阈值进行比较，进而向智能终端发送控制执行器的指令</a:t>
            </a:r>
            <a:endParaRPr lang="en-US" altLang="zh-CN" sz="2400" dirty="0">
              <a:latin typeface="+mn-ea"/>
              <a:ea typeface="+mn-ea"/>
            </a:endParaRPr>
          </a:p>
        </p:txBody>
      </p:sp>
      <p:sp>
        <p:nvSpPr>
          <p:cNvPr id="6" name="标题 1"/>
          <p:cNvSpPr txBox="1"/>
          <p:nvPr/>
        </p:nvSpPr>
        <p:spPr>
          <a:xfrm>
            <a:off x="332173" y="3242079"/>
            <a:ext cx="5411401" cy="2075042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400" dirty="0">
                <a:solidFill>
                  <a:schemeClr val="accent1"/>
                </a:solidFill>
                <a:latin typeface="+mn-ea"/>
                <a:ea typeface="+mn-ea"/>
              </a:rPr>
              <a:t>智能终端</a:t>
            </a:r>
            <a:r>
              <a:rPr lang="zh-CN" altLang="en-US" sz="2400" dirty="0">
                <a:latin typeface="+mn-ea"/>
                <a:ea typeface="+mn-ea"/>
              </a:rPr>
              <a:t>：</a:t>
            </a:r>
            <a:endParaRPr lang="en-US" altLang="zh-CN" sz="2400" dirty="0">
              <a:latin typeface="+mn-ea"/>
              <a:ea typeface="+mn-ea"/>
            </a:endParaRPr>
          </a:p>
          <a:p>
            <a:r>
              <a:rPr lang="zh-CN" altLang="en-US" sz="2400" dirty="0">
                <a:latin typeface="+mn-ea"/>
                <a:ea typeface="+mn-ea"/>
              </a:rPr>
              <a:t>智能终端先接收服务端发送的阈值并保存，传感器采集的值直接在智能终端进行阈值判断，并发送控制执行器的指令。</a:t>
            </a:r>
            <a:endParaRPr lang="en-US" altLang="zh-CN" sz="2400" dirty="0">
              <a:latin typeface="+mn-ea"/>
              <a:ea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2349" y="5311939"/>
            <a:ext cx="58495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+mn-ea"/>
              </a:rPr>
              <a:t>优点：</a:t>
            </a:r>
            <a:r>
              <a:rPr lang="en-US" altLang="zh-CN" sz="2400" dirty="0">
                <a:latin typeface="+mn-ea"/>
              </a:rPr>
              <a:t>IoT</a:t>
            </a:r>
            <a:r>
              <a:rPr lang="zh-CN" altLang="en-US" sz="2400" dirty="0">
                <a:latin typeface="+mn-ea"/>
              </a:rPr>
              <a:t>模块、</a:t>
            </a:r>
            <a:r>
              <a:rPr lang="en-US" altLang="zh-CN" sz="2400" dirty="0">
                <a:latin typeface="+mn-ea"/>
              </a:rPr>
              <a:t>Wi-Fi</a:t>
            </a:r>
            <a:r>
              <a:rPr lang="zh-CN" altLang="en-US" sz="2400" dirty="0">
                <a:latin typeface="+mn-ea"/>
              </a:rPr>
              <a:t>故障（断网）也可以进行阈值判断</a:t>
            </a:r>
            <a:endParaRPr lang="en-US" altLang="zh-CN" sz="2400" dirty="0">
              <a:latin typeface="+mn-ea"/>
            </a:endParaRPr>
          </a:p>
          <a:p>
            <a:r>
              <a:rPr lang="zh-CN" altLang="en-US" sz="2400" dirty="0">
                <a:latin typeface="+mn-ea"/>
              </a:rPr>
              <a:t>缺点：客户端阈值更新稍繁琐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335528" y="277521"/>
            <a:ext cx="9741364" cy="1828756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44780" y="2106295"/>
            <a:ext cx="12122785" cy="4338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300" dirty="0"/>
              <a:t>信息系统故障：</a:t>
            </a:r>
            <a:endParaRPr lang="zh-CN" altLang="en-US" sz="2300" dirty="0"/>
          </a:p>
          <a:p>
            <a:r>
              <a:rPr lang="en-US" altLang="zh-CN" sz="2300" dirty="0"/>
              <a:t>1</a:t>
            </a:r>
            <a:r>
              <a:rPr lang="zh-CN" altLang="en-US" sz="2300" dirty="0"/>
              <a:t>、系统</a:t>
            </a:r>
            <a:r>
              <a:rPr lang="zh-CN" altLang="en-US" sz="2300" dirty="0">
                <a:solidFill>
                  <a:srgbClr val="FF0000"/>
                </a:solidFill>
              </a:rPr>
              <a:t>正常工作</a:t>
            </a:r>
            <a:r>
              <a:rPr lang="zh-CN" altLang="en-US" sz="2300" dirty="0"/>
              <a:t>一段时间</a:t>
            </a:r>
            <a:r>
              <a:rPr lang="en-US" altLang="zh-CN" sz="2300" dirty="0"/>
              <a:t>：</a:t>
            </a:r>
            <a:r>
              <a:rPr lang="en-US" altLang="zh-CN" sz="2300" dirty="0" err="1"/>
              <a:t>可排除</a:t>
            </a:r>
            <a:r>
              <a:rPr lang="en-US" altLang="zh-CN" sz="2300" dirty="0" err="1">
                <a:solidFill>
                  <a:srgbClr val="0070C0"/>
                </a:solidFill>
              </a:rPr>
              <a:t>代码错误（程序不完善</a:t>
            </a:r>
            <a:r>
              <a:rPr lang="en-US" altLang="zh-CN" sz="2300" dirty="0">
                <a:solidFill>
                  <a:srgbClr val="0070C0"/>
                </a:solidFill>
              </a:rPr>
              <a:t>）</a:t>
            </a:r>
            <a:r>
              <a:rPr lang="zh-CN" altLang="en-US" sz="2300" dirty="0"/>
              <a:t>、</a:t>
            </a:r>
            <a:r>
              <a:rPr lang="zh-CN" altLang="en-US" sz="2300" dirty="0">
                <a:solidFill>
                  <a:srgbClr val="0070C0"/>
                </a:solidFill>
              </a:rPr>
              <a:t>阈值不合理</a:t>
            </a:r>
            <a:r>
              <a:rPr lang="zh-CN" altLang="en-US" sz="2300" dirty="0"/>
              <a:t>问题</a:t>
            </a:r>
            <a:endParaRPr lang="zh-CN" altLang="en-US" sz="2300" dirty="0"/>
          </a:p>
          <a:p>
            <a:r>
              <a:rPr lang="en-US" altLang="zh-CN" sz="2300" dirty="0"/>
              <a:t>2</a:t>
            </a:r>
            <a:r>
              <a:rPr lang="zh-CN" altLang="en-US" sz="2300" dirty="0"/>
              <a:t>、</a:t>
            </a:r>
            <a:r>
              <a:rPr lang="en-US" altLang="zh-CN" sz="2300" dirty="0"/>
              <a:t>web</a:t>
            </a:r>
            <a:r>
              <a:rPr lang="zh-CN" altLang="en-US" sz="2300" dirty="0"/>
              <a:t>服务器无法接收到实时数据，分两种情况：</a:t>
            </a:r>
            <a:endParaRPr lang="zh-CN" altLang="en-US" sz="2300" dirty="0"/>
          </a:p>
          <a:p>
            <a:r>
              <a:rPr lang="zh-CN" altLang="en-US" sz="2300" dirty="0">
                <a:solidFill>
                  <a:srgbClr val="00B050"/>
                </a:solidFill>
              </a:rPr>
              <a:t> </a:t>
            </a:r>
            <a:r>
              <a:rPr lang="en-US" altLang="zh-CN" sz="2300" dirty="0">
                <a:solidFill>
                  <a:srgbClr val="00B050"/>
                </a:solidFill>
              </a:rPr>
              <a:t>   a.</a:t>
            </a:r>
            <a:r>
              <a:rPr lang="zh-CN" altLang="en-US" sz="2300" dirty="0">
                <a:solidFill>
                  <a:srgbClr val="00B050"/>
                </a:solidFill>
              </a:rPr>
              <a:t>浏览器可以查看历史数据（常见考点）</a:t>
            </a:r>
            <a:r>
              <a:rPr lang="zh-CN" altLang="en-US" sz="2300" dirty="0"/>
              <a:t>：</a:t>
            </a:r>
            <a:endParaRPr lang="zh-CN" altLang="en-US" sz="2300" dirty="0"/>
          </a:p>
          <a:p>
            <a:r>
              <a:rPr lang="zh-CN" altLang="en-US" sz="2300" dirty="0"/>
              <a:t> </a:t>
            </a:r>
            <a:r>
              <a:rPr lang="en-US" altLang="zh-CN" sz="2300" dirty="0"/>
              <a:t>    </a:t>
            </a:r>
            <a:r>
              <a:rPr lang="zh-CN" altLang="en-US" sz="2300" dirty="0"/>
              <a:t>说明</a:t>
            </a:r>
            <a:r>
              <a:rPr lang="en-US" altLang="zh-CN" sz="2300" dirty="0"/>
              <a:t>B</a:t>
            </a:r>
            <a:r>
              <a:rPr lang="zh-CN" altLang="en-US" sz="2300" dirty="0"/>
              <a:t>区域通讯都正常（唯一可写数据库满了，但是一般情况</a:t>
            </a:r>
            <a:r>
              <a:rPr lang="zh-CN" altLang="en-US" sz="2300" dirty="0">
                <a:solidFill>
                  <a:srgbClr val="0070C0"/>
                </a:solidFill>
              </a:rPr>
              <a:t>不推荐</a:t>
            </a:r>
            <a:r>
              <a:rPr lang="zh-CN" altLang="en-US" sz="2300" dirty="0"/>
              <a:t>写这种答案）</a:t>
            </a:r>
            <a:endParaRPr lang="zh-CN" altLang="en-US" sz="2300" dirty="0"/>
          </a:p>
          <a:p>
            <a:r>
              <a:rPr lang="zh-CN" altLang="en-US" sz="2300" dirty="0"/>
              <a:t> </a:t>
            </a:r>
            <a:r>
              <a:rPr lang="en-US" altLang="zh-CN" sz="2300" dirty="0"/>
              <a:t>    </a:t>
            </a:r>
            <a:r>
              <a:rPr lang="zh-CN" altLang="en-US" sz="2300" dirty="0"/>
              <a:t>问题存在于</a:t>
            </a:r>
            <a:r>
              <a:rPr lang="en-US" altLang="zh-CN" sz="2300" dirty="0"/>
              <a:t>A</a:t>
            </a:r>
            <a:r>
              <a:rPr lang="zh-CN" altLang="en-US" sz="2300" dirty="0"/>
              <a:t>区域，可写：</a:t>
            </a:r>
            <a:r>
              <a:rPr lang="en-US" altLang="zh-CN" sz="2300" dirty="0">
                <a:solidFill>
                  <a:srgbClr val="FF0000"/>
                </a:solidFill>
              </a:rPr>
              <a:t>IoT</a:t>
            </a:r>
            <a:r>
              <a:rPr lang="zh-CN" altLang="en-US" sz="2300" dirty="0">
                <a:solidFill>
                  <a:srgbClr val="FF0000"/>
                </a:solidFill>
              </a:rPr>
              <a:t>模块故障、智能终端故障、智能终端与</a:t>
            </a:r>
            <a:r>
              <a:rPr lang="en-US" altLang="zh-CN" sz="2300" dirty="0">
                <a:solidFill>
                  <a:srgbClr val="FF0000"/>
                </a:solidFill>
              </a:rPr>
              <a:t>IoT</a:t>
            </a:r>
            <a:r>
              <a:rPr lang="zh-CN" altLang="en-US" sz="2300" dirty="0">
                <a:solidFill>
                  <a:srgbClr val="FF0000"/>
                </a:solidFill>
              </a:rPr>
              <a:t>通讯异常</a:t>
            </a:r>
            <a:r>
              <a:rPr lang="en-US" altLang="zh-CN" sz="2300" dirty="0"/>
              <a:t>     </a:t>
            </a:r>
            <a:endParaRPr lang="en-US" altLang="zh-CN" sz="2300" dirty="0"/>
          </a:p>
          <a:p>
            <a:r>
              <a:rPr lang="zh-CN" altLang="en-US" sz="2300" dirty="0">
                <a:solidFill>
                  <a:srgbClr val="0070C0"/>
                </a:solidFill>
              </a:rPr>
              <a:t>注意：不建议传感器故障、传感器与智能终端通讯异常，因此类故障发生时</a:t>
            </a:r>
            <a:r>
              <a:rPr lang="zh-CN" altLang="en-US" sz="2300" dirty="0">
                <a:solidFill>
                  <a:srgbClr val="FF0000"/>
                </a:solidFill>
              </a:rPr>
              <a:t>可能</a:t>
            </a:r>
            <a:r>
              <a:rPr lang="zh-CN" altLang="en-US" sz="2300" dirty="0">
                <a:solidFill>
                  <a:srgbClr val="0070C0"/>
                </a:solidFill>
              </a:rPr>
              <a:t>仍向服务器发送不真实的异常数据。</a:t>
            </a:r>
            <a:endParaRPr lang="en-US" altLang="zh-CN" sz="2300" dirty="0">
              <a:solidFill>
                <a:srgbClr val="0070C0"/>
              </a:solidFill>
            </a:endParaRPr>
          </a:p>
          <a:p>
            <a:r>
              <a:rPr lang="en-US" altLang="zh-CN" sz="2300" dirty="0"/>
              <a:t>    </a:t>
            </a:r>
            <a:r>
              <a:rPr lang="en-US" altLang="zh-CN" sz="2300" dirty="0">
                <a:solidFill>
                  <a:srgbClr val="00B050"/>
                </a:solidFill>
              </a:rPr>
              <a:t>b.</a:t>
            </a:r>
            <a:r>
              <a:rPr lang="zh-CN" altLang="en-US" sz="2300" dirty="0">
                <a:solidFill>
                  <a:srgbClr val="00B050"/>
                </a:solidFill>
              </a:rPr>
              <a:t>浏览器无法查看历史数据：</a:t>
            </a:r>
            <a:r>
              <a:rPr lang="en-US" altLang="zh-CN" sz="2300" dirty="0"/>
              <a:t>B</a:t>
            </a:r>
            <a:r>
              <a:rPr lang="zh-CN" altLang="en-US" sz="2300" dirty="0"/>
              <a:t>区域中有问题，问题</a:t>
            </a:r>
            <a:r>
              <a:rPr lang="en-US" altLang="zh-CN" sz="2300" dirty="0"/>
              <a:t>1</a:t>
            </a:r>
            <a:r>
              <a:rPr lang="zh-CN" altLang="en-US" sz="2300" dirty="0"/>
              <a:t>（最常见）</a:t>
            </a:r>
            <a:r>
              <a:rPr lang="en-US" altLang="zh-CN" sz="2300" dirty="0"/>
              <a:t>:</a:t>
            </a:r>
            <a:r>
              <a:rPr lang="zh-CN" altLang="en-US" sz="2300" dirty="0">
                <a:solidFill>
                  <a:srgbClr val="FF0000"/>
                </a:solidFill>
              </a:rPr>
              <a:t>服务器与数据库连接异常；</a:t>
            </a:r>
            <a:endParaRPr lang="en-US" altLang="zh-CN" sz="2300" dirty="0">
              <a:solidFill>
                <a:srgbClr val="FF0000"/>
              </a:solidFill>
            </a:endParaRPr>
          </a:p>
          <a:p>
            <a:r>
              <a:rPr lang="zh-CN" altLang="en-US" sz="2300" dirty="0"/>
              <a:t>问题</a:t>
            </a:r>
            <a:r>
              <a:rPr lang="en-US" altLang="zh-CN" sz="2300" dirty="0"/>
              <a:t>2</a:t>
            </a:r>
            <a:r>
              <a:rPr lang="zh-CN" altLang="en-US" sz="2300" dirty="0"/>
              <a:t>（不常见）：网络故障带来的浏览器无法访问服务器，此时网页显示找不到服务器（可能客户端网络故障也可能服务器网络故障），与问题</a:t>
            </a:r>
            <a:r>
              <a:rPr lang="en-US" altLang="zh-CN" sz="2300" dirty="0"/>
              <a:t>1</a:t>
            </a:r>
            <a:r>
              <a:rPr lang="zh-CN" altLang="en-US" sz="2300" dirty="0"/>
              <a:t>的页面不同</a:t>
            </a:r>
            <a:endParaRPr lang="en-US" altLang="zh-CN" sz="2300" dirty="0"/>
          </a:p>
          <a:p>
            <a:r>
              <a:rPr lang="zh-CN" altLang="en-US" sz="2300" dirty="0"/>
              <a:t>问题</a:t>
            </a:r>
            <a:r>
              <a:rPr lang="en-US" altLang="zh-CN" sz="2300" dirty="0"/>
              <a:t>3</a:t>
            </a:r>
            <a:r>
              <a:rPr lang="zh-CN" altLang="en-US" sz="2300" dirty="0"/>
              <a:t>：服务器故障（不常见，同问题</a:t>
            </a:r>
            <a:r>
              <a:rPr lang="en-US" altLang="zh-CN" sz="2300" dirty="0"/>
              <a:t>2</a:t>
            </a:r>
            <a:r>
              <a:rPr lang="zh-CN" altLang="en-US" sz="2300" dirty="0"/>
              <a:t>）</a:t>
            </a:r>
            <a:endParaRPr lang="zh-CN" altLang="en-US" sz="2300" dirty="0"/>
          </a:p>
        </p:txBody>
      </p:sp>
      <p:sp>
        <p:nvSpPr>
          <p:cNvPr id="6" name="矩形 5"/>
          <p:cNvSpPr/>
          <p:nvPr>
            <p:custDataLst>
              <p:tags r:id="rId3"/>
            </p:custDataLst>
          </p:nvPr>
        </p:nvSpPr>
        <p:spPr>
          <a:xfrm>
            <a:off x="1245326" y="168459"/>
            <a:ext cx="5254796" cy="2026101"/>
          </a:xfrm>
          <a:prstGeom prst="rect">
            <a:avLst/>
          </a:prstGeom>
          <a:ln w="3492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2895603" y="188595"/>
            <a:ext cx="850898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highlight>
                  <a:srgbClr val="FFFF00"/>
                </a:highlight>
              </a:rPr>
              <a:t>A</a:t>
            </a:r>
            <a:r>
              <a:rPr lang="zh-CN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区域</a:t>
            </a:r>
            <a:endParaRPr lang="zh-CN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8" name="矩形 7"/>
          <p:cNvSpPr/>
          <p:nvPr>
            <p:custDataLst>
              <p:tags r:id="rId5"/>
            </p:custDataLst>
          </p:nvPr>
        </p:nvSpPr>
        <p:spPr>
          <a:xfrm>
            <a:off x="6638925" y="168459"/>
            <a:ext cx="4528170" cy="2026101"/>
          </a:xfrm>
          <a:prstGeom prst="rect">
            <a:avLst/>
          </a:prstGeom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8331202" y="188595"/>
            <a:ext cx="9651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highlight>
                  <a:srgbClr val="FFFF00"/>
                </a:highlight>
              </a:rPr>
              <a:t>B</a:t>
            </a:r>
            <a:r>
              <a:rPr lang="zh-CN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区域</a:t>
            </a:r>
            <a:endParaRPr lang="zh-CN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8145" y="2424430"/>
            <a:ext cx="11616690" cy="377190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altLang="zh-CN" sz="2800" dirty="0">
                <a:solidFill>
                  <a:schemeClr val="tx1"/>
                </a:solidFill>
              </a:rPr>
              <a:t>3</a:t>
            </a:r>
            <a:r>
              <a:rPr lang="zh-CN" altLang="en-US" sz="2800" dirty="0">
                <a:solidFill>
                  <a:schemeClr val="tx1"/>
                </a:solidFill>
              </a:rPr>
              <a:t>、服务器</a:t>
            </a:r>
            <a:r>
              <a:rPr lang="zh-CN" altLang="en-US" sz="2800" dirty="0">
                <a:solidFill>
                  <a:srgbClr val="FF0000"/>
                </a:solidFill>
              </a:rPr>
              <a:t>能</a:t>
            </a:r>
            <a:r>
              <a:rPr lang="zh-CN" altLang="en-US" sz="2800" dirty="0">
                <a:solidFill>
                  <a:schemeClr val="tx1"/>
                </a:solidFill>
              </a:rPr>
              <a:t>获取正确的实时数据，但</a:t>
            </a:r>
            <a:r>
              <a:rPr lang="en-US" altLang="zh-CN" sz="2800" dirty="0">
                <a:solidFill>
                  <a:schemeClr val="tx1"/>
                </a:solidFill>
              </a:rPr>
              <a:t>…</a:t>
            </a:r>
            <a:endParaRPr lang="zh-CN" alt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a.</a:t>
            </a:r>
            <a:r>
              <a:rPr lang="zh-CN" altLang="en-US" sz="2800" dirty="0">
                <a:solidFill>
                  <a:schemeClr val="tx1"/>
                </a:solidFill>
              </a:rPr>
              <a:t>故障表现：执行器无法</a:t>
            </a:r>
            <a:r>
              <a:rPr lang="en-US" altLang="zh-CN" sz="2800" dirty="0" err="1">
                <a:solidFill>
                  <a:schemeClr val="tx1"/>
                </a:solidFill>
              </a:rPr>
              <a:t>工作</a:t>
            </a:r>
            <a:r>
              <a:rPr lang="zh-CN" altLang="en-US" sz="2800" dirty="0">
                <a:solidFill>
                  <a:schemeClr val="tx1"/>
                </a:solidFill>
              </a:rPr>
              <a:t>。原因：</a:t>
            </a:r>
            <a:endParaRPr lang="zh-CN" alt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b.</a:t>
            </a:r>
            <a:r>
              <a:rPr lang="zh-CN" altLang="en-US" sz="2800" dirty="0">
                <a:solidFill>
                  <a:schemeClr val="tx1"/>
                </a:solidFill>
              </a:rPr>
              <a:t>故障表现：执行器一直工作不关闭。原因：</a:t>
            </a:r>
            <a:r>
              <a:rPr lang="zh-CN" altLang="en-US" sz="2800" dirty="0">
                <a:solidFill>
                  <a:srgbClr val="FF0000"/>
                </a:solidFill>
                <a:sym typeface="+mn-ea"/>
              </a:rPr>
              <a:t>智能终端与执行器连接异常、</a:t>
            </a:r>
            <a:r>
              <a:rPr lang="zh-CN" altLang="en-US" sz="2800" dirty="0">
                <a:sym typeface="+mn-ea"/>
              </a:rPr>
              <a:t>执行器异常、</a:t>
            </a:r>
            <a:r>
              <a:rPr lang="zh-CN" altLang="en-US" sz="2800" dirty="0">
                <a:solidFill>
                  <a:srgbClr val="00B050"/>
                </a:solidFill>
                <a:sym typeface="+mn-ea"/>
              </a:rPr>
              <a:t>阈值设置不合理，程序缺少关闭执行器的代码（没有正常工作过）</a:t>
            </a:r>
            <a:endParaRPr lang="zh-CN" altLang="en-US" sz="28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zh-CN" altLang="en-US" sz="2800" dirty="0">
              <a:solidFill>
                <a:srgbClr val="00B05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638925" y="2952750"/>
            <a:ext cx="5143500" cy="953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 err="1">
                <a:solidFill>
                  <a:srgbClr val="FF0000"/>
                </a:solidFill>
              </a:rPr>
              <a:t>执行器故障、智能终端与执行器连接异常</a:t>
            </a:r>
            <a:endParaRPr lang="en-US" altLang="zh-CN" sz="2800" dirty="0" err="1">
              <a:solidFill>
                <a:srgbClr val="FF0000"/>
              </a:solidFill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5528" y="277521"/>
            <a:ext cx="9741364" cy="1828756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1245326" y="168459"/>
            <a:ext cx="5254796" cy="2026101"/>
          </a:xfrm>
          <a:prstGeom prst="rect">
            <a:avLst/>
          </a:prstGeom>
          <a:ln w="3492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3627123" y="168459"/>
            <a:ext cx="850898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highlight>
                  <a:srgbClr val="FFFF00"/>
                </a:highlight>
              </a:rPr>
              <a:t>A</a:t>
            </a:r>
            <a:r>
              <a:rPr lang="zh-CN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区域</a:t>
            </a:r>
            <a:endParaRPr lang="zh-CN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638925" y="168459"/>
            <a:ext cx="4528170" cy="2026101"/>
          </a:xfrm>
          <a:prstGeom prst="rect">
            <a:avLst/>
          </a:prstGeom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8331202" y="188595"/>
            <a:ext cx="9651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highlight>
                  <a:srgbClr val="FFFF00"/>
                </a:highlight>
              </a:rPr>
              <a:t>B</a:t>
            </a:r>
            <a:r>
              <a:rPr lang="zh-CN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区域</a:t>
            </a:r>
            <a:endParaRPr lang="zh-CN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22625" y="0"/>
            <a:ext cx="10969200" cy="705600"/>
          </a:xfrm>
        </p:spPr>
        <p:txBody>
          <a:bodyPr/>
          <a:lstStyle/>
          <a:p>
            <a:r>
              <a:rPr lang="en-US" altLang="zh-CN" dirty="0"/>
              <a:t>23.1</a:t>
            </a:r>
            <a:r>
              <a:rPr lang="zh-CN" altLang="en-US" dirty="0"/>
              <a:t>故障判断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90499" y="580445"/>
            <a:ext cx="12069375" cy="4759200"/>
          </a:xfrm>
        </p:spPr>
        <p:txBody>
          <a:bodyPr/>
          <a:lstStyle/>
          <a:p>
            <a:r>
              <a:rPr lang="en-US" altLang="zh-CN" sz="2400" dirty="0">
                <a:solidFill>
                  <a:schemeClr val="tx1"/>
                </a:solidFill>
              </a:rPr>
              <a:t>13.</a:t>
            </a:r>
            <a:r>
              <a:rPr lang="zh-CN" altLang="en-US" sz="2400" dirty="0">
                <a:solidFill>
                  <a:schemeClr val="tx1"/>
                </a:solidFill>
              </a:rPr>
              <a:t>小明为家庭小菜园搭建了环境温湿度监测系统</a:t>
            </a:r>
            <a:r>
              <a:rPr lang="en-US" altLang="zh-CN" sz="2400" dirty="0">
                <a:solidFill>
                  <a:schemeClr val="tx1"/>
                </a:solidFill>
              </a:rPr>
              <a:t>,</a:t>
            </a:r>
            <a:r>
              <a:rPr lang="zh-CN" altLang="en-US" sz="2400" dirty="0">
                <a:solidFill>
                  <a:schemeClr val="tx1"/>
                </a:solidFill>
              </a:rPr>
              <a:t>该系统结构示意图如第</a:t>
            </a:r>
            <a:r>
              <a:rPr lang="en-US" altLang="zh-CN" sz="2400" dirty="0">
                <a:solidFill>
                  <a:schemeClr val="tx1"/>
                </a:solidFill>
              </a:rPr>
              <a:t> 13 </a:t>
            </a:r>
            <a:r>
              <a:rPr lang="zh-CN" altLang="en-US" sz="2400" dirty="0">
                <a:solidFill>
                  <a:schemeClr val="tx1"/>
                </a:solidFill>
              </a:rPr>
              <a:t>题图所示。</a:t>
            </a:r>
            <a:r>
              <a:rPr lang="en-US" altLang="zh-CN" sz="2400" dirty="0">
                <a:solidFill>
                  <a:schemeClr val="tx1"/>
                </a:solidFill>
              </a:rPr>
              <a:t>Web</a:t>
            </a:r>
            <a:r>
              <a:rPr lang="zh-CN" altLang="en-US" sz="2400" dirty="0">
                <a:solidFill>
                  <a:schemeClr val="tx1"/>
                </a:solidFill>
              </a:rPr>
              <a:t>服务器端程序采用</a:t>
            </a:r>
            <a:r>
              <a:rPr lang="en-US" altLang="zh-CN" sz="2400" dirty="0">
                <a:solidFill>
                  <a:schemeClr val="tx1"/>
                </a:solidFill>
              </a:rPr>
              <a:t> Flask Web </a:t>
            </a:r>
            <a:r>
              <a:rPr lang="zh-CN" altLang="en-US" sz="2400" dirty="0">
                <a:solidFill>
                  <a:schemeClr val="tx1"/>
                </a:solidFill>
              </a:rPr>
              <a:t>框架开发。传感器采集的数据由智能终端经</a:t>
            </a:r>
            <a:r>
              <a:rPr lang="en-US" altLang="zh-CN" sz="2400" dirty="0">
                <a:solidFill>
                  <a:schemeClr val="tx1"/>
                </a:solidFill>
              </a:rPr>
              <a:t> IoT </a:t>
            </a:r>
            <a:r>
              <a:rPr lang="zh-CN" altLang="en-US" sz="2400" dirty="0">
                <a:solidFill>
                  <a:schemeClr val="tx1"/>
                </a:solidFill>
              </a:rPr>
              <a:t>模块发送到</a:t>
            </a:r>
            <a:r>
              <a:rPr lang="en-US" altLang="zh-CN" sz="2400" dirty="0">
                <a:solidFill>
                  <a:schemeClr val="tx1"/>
                </a:solidFill>
              </a:rPr>
              <a:t> Web </a:t>
            </a:r>
            <a:r>
              <a:rPr lang="zh-CN" altLang="en-US" sz="2400" dirty="0">
                <a:solidFill>
                  <a:schemeClr val="tx1"/>
                </a:solidFill>
              </a:rPr>
              <a:t>服务器</a:t>
            </a:r>
            <a:r>
              <a:rPr lang="en-US" altLang="zh-CN" sz="2400" dirty="0">
                <a:solidFill>
                  <a:schemeClr val="tx1"/>
                </a:solidFill>
              </a:rPr>
              <a:t>,</a:t>
            </a:r>
            <a:r>
              <a:rPr lang="zh-CN" altLang="en-US" sz="2400" dirty="0">
                <a:solidFill>
                  <a:schemeClr val="tx1"/>
                </a:solidFill>
              </a:rPr>
              <a:t>执行器用于实现温湿度的控制。</a:t>
            </a:r>
            <a:r>
              <a:rPr lang="zh-CN" altLang="en-US" sz="2000" dirty="0">
                <a:solidFill>
                  <a:schemeClr val="tx1"/>
                </a:solidFill>
              </a:rPr>
              <a:t>请回答下列问题</a:t>
            </a:r>
            <a:r>
              <a:rPr lang="en-US" altLang="zh-CN" sz="2000" dirty="0">
                <a:solidFill>
                  <a:schemeClr val="tx1"/>
                </a:solidFill>
              </a:rPr>
              <a:t>:</a:t>
            </a:r>
            <a:endParaRPr lang="en-US" altLang="zh-CN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dirty="0">
                <a:solidFill>
                  <a:schemeClr val="tx1"/>
                </a:solidFill>
              </a:rPr>
              <a:t>(5)</a:t>
            </a:r>
            <a:r>
              <a:rPr lang="zh-CN" altLang="en-US" sz="2400" dirty="0">
                <a:solidFill>
                  <a:schemeClr val="tx1"/>
                </a:solidFill>
              </a:rPr>
              <a:t>小明设定采集并上传数据的时间间隔为</a:t>
            </a:r>
            <a:r>
              <a:rPr lang="en-US" altLang="zh-CN" sz="2400" dirty="0">
                <a:solidFill>
                  <a:schemeClr val="tx1"/>
                </a:solidFill>
              </a:rPr>
              <a:t>1</a:t>
            </a:r>
            <a:r>
              <a:rPr lang="zh-CN" altLang="en-US" sz="2400" dirty="0">
                <a:solidFill>
                  <a:schemeClr val="tx1"/>
                </a:solidFill>
              </a:rPr>
              <a:t>分钟。他用浏览器查看温湿度页面</a:t>
            </a:r>
            <a:r>
              <a:rPr lang="en-US" altLang="zh-CN" sz="2400" dirty="0">
                <a:solidFill>
                  <a:schemeClr val="tx1"/>
                </a:solidFill>
              </a:rPr>
              <a:t>,</a:t>
            </a:r>
            <a:r>
              <a:rPr lang="zh-CN" altLang="en-US" sz="2400" dirty="0">
                <a:solidFill>
                  <a:schemeClr val="tx1"/>
                </a:solidFill>
              </a:rPr>
              <a:t>页面动态显示最新的温度、湿度及其采集时间。系统</a:t>
            </a:r>
            <a:r>
              <a:rPr lang="zh-CN" altLang="en-US" sz="2400" dirty="0">
                <a:solidFill>
                  <a:srgbClr val="FF0000"/>
                </a:solidFill>
              </a:rPr>
              <a:t>正常工作</a:t>
            </a:r>
            <a:r>
              <a:rPr lang="zh-CN" altLang="en-US" sz="2400" dirty="0">
                <a:solidFill>
                  <a:schemeClr val="tx1"/>
                </a:solidFill>
              </a:rPr>
              <a:t>一段时间后</a:t>
            </a:r>
            <a:r>
              <a:rPr lang="en-US" altLang="zh-CN" sz="2400" dirty="0">
                <a:solidFill>
                  <a:schemeClr val="tx1"/>
                </a:solidFill>
              </a:rPr>
              <a:t>,</a:t>
            </a:r>
            <a:r>
              <a:rPr lang="zh-CN" altLang="en-US" sz="2400" dirty="0">
                <a:solidFill>
                  <a:schemeClr val="tx1"/>
                </a:solidFill>
              </a:rPr>
              <a:t>他发现该</a:t>
            </a:r>
            <a:r>
              <a:rPr lang="zh-CN" altLang="en-US" sz="2400" dirty="0">
                <a:solidFill>
                  <a:srgbClr val="FF0000"/>
                </a:solidFill>
              </a:rPr>
              <a:t>页面不再变化</a:t>
            </a:r>
            <a:r>
              <a:rPr lang="en-US" altLang="zh-CN" sz="2400" dirty="0">
                <a:solidFill>
                  <a:schemeClr val="tx1"/>
                </a:solidFill>
              </a:rPr>
              <a:t>,</a:t>
            </a:r>
            <a:r>
              <a:rPr lang="zh-CN" altLang="en-US" sz="2400" dirty="0">
                <a:solidFill>
                  <a:schemeClr val="tx1"/>
                </a:solidFill>
              </a:rPr>
              <a:t>刷新后仍不变。结合第</a:t>
            </a:r>
            <a:r>
              <a:rPr lang="en-US" altLang="zh-CN" sz="2400" dirty="0">
                <a:solidFill>
                  <a:schemeClr val="tx1"/>
                </a:solidFill>
              </a:rPr>
              <a:t>13 </a:t>
            </a:r>
            <a:r>
              <a:rPr lang="zh-CN" altLang="en-US" sz="2400" dirty="0">
                <a:solidFill>
                  <a:schemeClr val="tx1"/>
                </a:solidFill>
              </a:rPr>
              <a:t>题图</a:t>
            </a:r>
            <a:r>
              <a:rPr lang="en-US" altLang="zh-CN" sz="2400" dirty="0">
                <a:solidFill>
                  <a:schemeClr val="tx1"/>
                </a:solidFill>
              </a:rPr>
              <a:t>,</a:t>
            </a:r>
            <a:r>
              <a:rPr lang="zh-CN" altLang="en-US" sz="2400" dirty="0">
                <a:solidFill>
                  <a:schemeClr val="tx1"/>
                </a:solidFill>
              </a:rPr>
              <a:t>简要说明系统中可能造成上述问题的原因</a:t>
            </a:r>
            <a:r>
              <a:rPr lang="en-US" altLang="zh-CN" sz="2400" dirty="0">
                <a:solidFill>
                  <a:schemeClr val="tx1"/>
                </a:solidFill>
              </a:rPr>
              <a:t>:_______________(</a:t>
            </a:r>
            <a:r>
              <a:rPr lang="zh-CN" altLang="en-US" sz="2400" dirty="0">
                <a:solidFill>
                  <a:schemeClr val="tx1"/>
                </a:solidFill>
              </a:rPr>
              <a:t>本系统中</a:t>
            </a:r>
            <a:r>
              <a:rPr lang="en-US" altLang="zh-CN" sz="2400" dirty="0">
                <a:solidFill>
                  <a:schemeClr val="tx1"/>
                </a:solidFill>
              </a:rPr>
              <a:t>,</a:t>
            </a:r>
            <a:r>
              <a:rPr lang="zh-CN" altLang="en-US" sz="2400" dirty="0">
                <a:solidFill>
                  <a:schemeClr val="tx1"/>
                </a:solidFill>
              </a:rPr>
              <a:t>传感器损坏、传感器和智能终端连接异常</a:t>
            </a:r>
            <a:r>
              <a:rPr lang="en-US" altLang="zh-CN" sz="2400" dirty="0">
                <a:solidFill>
                  <a:schemeClr val="tx1"/>
                </a:solidFill>
              </a:rPr>
              <a:t>,</a:t>
            </a:r>
            <a:r>
              <a:rPr lang="zh-CN" altLang="en-US" sz="2400" dirty="0">
                <a:solidFill>
                  <a:schemeClr val="tx1"/>
                </a:solidFill>
              </a:rPr>
              <a:t>不会造成上述问题</a:t>
            </a:r>
            <a:r>
              <a:rPr lang="en-US" altLang="zh-CN" sz="2400" dirty="0">
                <a:solidFill>
                  <a:schemeClr val="tx1"/>
                </a:solidFill>
              </a:rPr>
              <a:t>)</a:t>
            </a:r>
            <a:r>
              <a:rPr lang="zh-CN" altLang="en-US" sz="2400" dirty="0">
                <a:solidFill>
                  <a:schemeClr val="tx1"/>
                </a:solidFill>
              </a:rPr>
              <a:t>。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1700" y="4088471"/>
            <a:ext cx="9756614" cy="1831619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49225" y="648181"/>
            <a:ext cx="11207750" cy="59543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zh-CN" altLang="en-US" sz="2300" dirty="0">
              <a:solidFill>
                <a:schemeClr val="accent1"/>
              </a:solidFill>
            </a:endParaRPr>
          </a:p>
          <a:p>
            <a:r>
              <a:rPr lang="zh-CN" altLang="en-US" sz="2300" dirty="0">
                <a:solidFill>
                  <a:schemeClr val="accent1"/>
                </a:solidFill>
              </a:rPr>
              <a:t>浏览器能查询历史记录</a:t>
            </a:r>
            <a:r>
              <a:rPr lang="en-US" altLang="zh-CN" sz="2300" dirty="0">
                <a:solidFill>
                  <a:schemeClr val="accent1"/>
                </a:solidFill>
              </a:rPr>
              <a:t>,</a:t>
            </a:r>
            <a:r>
              <a:rPr lang="zh-CN" altLang="en-US" sz="2300" dirty="0">
                <a:solidFill>
                  <a:schemeClr val="accent1"/>
                </a:solidFill>
              </a:rPr>
              <a:t>无最新实时数</a:t>
            </a:r>
            <a:endParaRPr lang="en-US" altLang="zh-CN" sz="2300" dirty="0">
              <a:solidFill>
                <a:schemeClr val="accent1"/>
              </a:solidFill>
            </a:endParaRPr>
          </a:p>
          <a:p>
            <a:r>
              <a:rPr lang="zh-CN" altLang="en-US" sz="2300" dirty="0">
                <a:solidFill>
                  <a:schemeClr val="accent1"/>
                </a:solidFill>
              </a:rPr>
              <a:t>据，原因一般是服务器无法收到新数据，</a:t>
            </a:r>
            <a:endParaRPr lang="en-US" altLang="zh-CN" sz="2300" dirty="0">
              <a:solidFill>
                <a:schemeClr val="accent1"/>
              </a:solidFill>
            </a:endParaRPr>
          </a:p>
          <a:p>
            <a:r>
              <a:rPr lang="zh-CN" altLang="en-US" sz="2400" dirty="0">
                <a:solidFill>
                  <a:schemeClr val="accent1"/>
                </a:solidFill>
              </a:rPr>
              <a:t>故障：</a:t>
            </a:r>
            <a:r>
              <a:rPr lang="zh-CN" altLang="en-US" sz="2400" dirty="0">
                <a:solidFill>
                  <a:srgbClr val="FF0000"/>
                </a:solidFill>
              </a:rPr>
              <a:t>智能终端故障、</a:t>
            </a:r>
            <a:r>
              <a:rPr lang="en-US" altLang="zh-CN" sz="2400" dirty="0">
                <a:solidFill>
                  <a:srgbClr val="FF0000"/>
                </a:solidFill>
              </a:rPr>
              <a:t>IoT</a:t>
            </a:r>
            <a:r>
              <a:rPr lang="zh-CN" altLang="en-US" sz="2400" dirty="0">
                <a:solidFill>
                  <a:srgbClr val="FF0000"/>
                </a:solidFill>
              </a:rPr>
              <a:t>故障，智能终端与</a:t>
            </a:r>
            <a:r>
              <a:rPr lang="en-US" altLang="zh-CN" sz="2400" dirty="0">
                <a:solidFill>
                  <a:srgbClr val="FF0000"/>
                </a:solidFill>
              </a:rPr>
              <a:t>IoT</a:t>
            </a:r>
            <a:r>
              <a:rPr lang="zh-CN" altLang="en-US" sz="2400" dirty="0">
                <a:solidFill>
                  <a:srgbClr val="FF0000"/>
                </a:solidFill>
              </a:rPr>
              <a:t>连接故障</a:t>
            </a:r>
            <a:endParaRPr lang="zh-CN" altLang="en-US" sz="2400" dirty="0">
              <a:solidFill>
                <a:srgbClr val="FF0000"/>
              </a:solidFill>
            </a:endParaRPr>
          </a:p>
          <a:p>
            <a:endParaRPr lang="zh-CN" altLang="en-US" sz="2400" dirty="0">
              <a:solidFill>
                <a:srgbClr val="FF0000"/>
              </a:solidFill>
            </a:endParaRPr>
          </a:p>
          <a:p>
            <a:r>
              <a:rPr lang="zh-CN" altLang="en-US" sz="2400" dirty="0">
                <a:solidFill>
                  <a:schemeClr val="accent1"/>
                </a:solidFill>
              </a:rPr>
              <a:t>浏览器能查询实时数据，已经发现已经达到阈值，但是执行器不工作，</a:t>
            </a:r>
            <a:r>
              <a:rPr lang="zh-CN" altLang="en-US" sz="2400" dirty="0">
                <a:solidFill>
                  <a:srgbClr val="FF0000"/>
                </a:solidFill>
              </a:rPr>
              <a:t>故障：执行器故障、智能终端与执行器通讯故障。</a:t>
            </a:r>
            <a:endParaRPr lang="zh-CN" altLang="en-US" sz="2400" dirty="0">
              <a:solidFill>
                <a:srgbClr val="FF0000"/>
              </a:solidFill>
            </a:endParaRPr>
          </a:p>
          <a:p>
            <a:endParaRPr lang="zh-CN" altLang="en-US" sz="2400" dirty="0">
              <a:solidFill>
                <a:schemeClr val="accent1"/>
              </a:solidFill>
            </a:endParaRPr>
          </a:p>
          <a:p>
            <a:r>
              <a:rPr lang="zh-CN" altLang="en-US" sz="2400" dirty="0">
                <a:solidFill>
                  <a:schemeClr val="accent1"/>
                </a:solidFill>
              </a:rPr>
              <a:t>浏览器能查询实时数据，执行器开了但关不了，可能故障</a:t>
            </a:r>
            <a:r>
              <a:rPr lang="zh-CN" altLang="en-US" sz="2400" dirty="0">
                <a:solidFill>
                  <a:srgbClr val="FF0000"/>
                </a:solidFill>
              </a:rPr>
              <a:t>：服务器</a:t>
            </a:r>
            <a:r>
              <a:rPr lang="en-US" altLang="zh-CN" sz="2400" dirty="0">
                <a:solidFill>
                  <a:srgbClr val="FF0000"/>
                </a:solidFill>
              </a:rPr>
              <a:t>/</a:t>
            </a:r>
            <a:r>
              <a:rPr lang="zh-CN" altLang="en-US" sz="2400" dirty="0">
                <a:solidFill>
                  <a:srgbClr val="FF0000"/>
                </a:solidFill>
              </a:rPr>
              <a:t>智能终端中缺少关闭执行器的程序，服务器</a:t>
            </a:r>
            <a:r>
              <a:rPr lang="en-US" altLang="zh-CN" sz="2400" dirty="0">
                <a:solidFill>
                  <a:srgbClr val="FF0000"/>
                </a:solidFill>
              </a:rPr>
              <a:t>/</a:t>
            </a:r>
            <a:r>
              <a:rPr lang="zh-CN" altLang="en-US" sz="2400" dirty="0">
                <a:solidFill>
                  <a:srgbClr val="FF0000"/>
                </a:solidFill>
              </a:rPr>
              <a:t>智能终端中阈值设置不合理等</a:t>
            </a:r>
            <a:endParaRPr lang="zh-CN" altLang="en-US" sz="2400" dirty="0">
              <a:solidFill>
                <a:srgbClr val="FF0000"/>
              </a:solidFill>
            </a:endParaRPr>
          </a:p>
          <a:p>
            <a:endParaRPr lang="zh-CN" altLang="en-US" sz="2400" dirty="0">
              <a:solidFill>
                <a:srgbClr val="FF0000"/>
              </a:solidFill>
            </a:endParaRPr>
          </a:p>
          <a:p>
            <a:r>
              <a:rPr lang="zh-CN" altLang="en-US" sz="2400" dirty="0">
                <a:solidFill>
                  <a:schemeClr val="accent1"/>
                </a:solidFill>
              </a:rPr>
              <a:t>浏览器查询到实时数据与环境实际不符合，可能原因</a:t>
            </a:r>
            <a:r>
              <a:rPr lang="zh-CN" altLang="en-US" sz="2400" dirty="0">
                <a:solidFill>
                  <a:srgbClr val="FF0000"/>
                </a:solidFill>
              </a:rPr>
              <a:t>：传感器故障；传感器采集频率过低</a:t>
            </a:r>
            <a:endParaRPr lang="zh-CN" altLang="en-US" sz="2400" dirty="0">
              <a:solidFill>
                <a:srgbClr val="FF0000"/>
              </a:solidFill>
            </a:endParaRPr>
          </a:p>
          <a:p>
            <a:endParaRPr lang="zh-CN" altLang="en-US" sz="2400" dirty="0">
              <a:solidFill>
                <a:srgbClr val="FF0000"/>
              </a:solidFill>
            </a:endParaRPr>
          </a:p>
          <a:p>
            <a:r>
              <a:rPr lang="zh-CN" altLang="en-US" sz="2400" dirty="0">
                <a:solidFill>
                  <a:schemeClr val="accent1"/>
                </a:solidFill>
              </a:rPr>
              <a:t>如果传感器无故障，为提高数据的准确性，可改进</a:t>
            </a:r>
            <a:r>
              <a:rPr lang="zh-CN" altLang="en-US" sz="2400" dirty="0">
                <a:solidFill>
                  <a:srgbClr val="FF0000"/>
                </a:solidFill>
              </a:rPr>
              <a:t>：提高传感器数据采集频率，</a:t>
            </a:r>
            <a:br>
              <a:rPr lang="en-US" altLang="zh-CN" sz="2400" dirty="0">
                <a:solidFill>
                  <a:srgbClr val="FF0000"/>
                </a:solidFill>
              </a:rPr>
            </a:br>
            <a:r>
              <a:rPr lang="zh-CN" altLang="en-US" sz="2400" dirty="0">
                <a:solidFill>
                  <a:srgbClr val="FF0000"/>
                </a:solidFill>
              </a:rPr>
              <a:t>增加传感器数量取平均值，更换精度更好的传感器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2875" y="329565"/>
            <a:ext cx="6798945" cy="126365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/>
              <a:t>23.6</a:t>
            </a:r>
            <a:r>
              <a:rPr lang="zh-CN" altLang="en-US"/>
              <a:t>功能扩展类，注意要添加什么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313870"/>
            <a:ext cx="10969200" cy="4759200"/>
          </a:xfrm>
        </p:spPr>
        <p:txBody>
          <a:bodyPr/>
          <a:lstStyle/>
          <a:p>
            <a:r>
              <a:rPr lang="en-US" altLang="zh-CN" sz="2400" dirty="0">
                <a:solidFill>
                  <a:schemeClr val="tx1"/>
                </a:solidFill>
              </a:rPr>
              <a:t>14.</a:t>
            </a:r>
            <a:r>
              <a:rPr lang="zh-CN" altLang="en-US" sz="2400" dirty="0">
                <a:solidFill>
                  <a:schemeClr val="tx1"/>
                </a:solidFill>
              </a:rPr>
              <a:t>小华要搭建书房环境监控系统。该系统能实时监测书房温度和湿度，出现异常时发出警报；用户可通过浏览器查看实时监测结果和历史数据。小华已选择的硬件有</a:t>
            </a:r>
            <a:r>
              <a:rPr lang="en-US" altLang="zh-CN" sz="2400" dirty="0">
                <a:solidFill>
                  <a:schemeClr val="tx1"/>
                </a:solidFill>
              </a:rPr>
              <a:t>;</a:t>
            </a:r>
            <a:r>
              <a:rPr lang="zh-CN" altLang="en-US" sz="2400" dirty="0">
                <a:solidFill>
                  <a:schemeClr val="tx1"/>
                </a:solidFill>
              </a:rPr>
              <a:t>智能终端、温湿度传感器、执行器</a:t>
            </a:r>
            <a:r>
              <a:rPr lang="en-US" altLang="zh-CN" sz="2400" dirty="0">
                <a:solidFill>
                  <a:schemeClr val="tx1"/>
                </a:solidFill>
              </a:rPr>
              <a:t>(</a:t>
            </a:r>
            <a:r>
              <a:rPr lang="zh-CN" altLang="en-US" sz="2400" dirty="0">
                <a:solidFill>
                  <a:schemeClr val="tx1"/>
                </a:solidFill>
              </a:rPr>
              <a:t>如蜂鸣器</a:t>
            </a:r>
            <a:r>
              <a:rPr lang="en-US" altLang="zh-CN" sz="2400" dirty="0">
                <a:solidFill>
                  <a:schemeClr val="tx1"/>
                </a:solidFill>
              </a:rPr>
              <a:t>)</a:t>
            </a:r>
            <a:r>
              <a:rPr lang="zh-CN" altLang="en-US" sz="2400" dirty="0">
                <a:solidFill>
                  <a:schemeClr val="tx1"/>
                </a:solidFill>
              </a:rPr>
              <a:t>、服务器等，系统的硬件搭建方式是：服务器通过无线网络连接智能终端，智能终端连接传感器和执行器。请回答下列问题：</a:t>
            </a:r>
            <a:endParaRPr lang="zh-CN" alt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dirty="0">
                <a:solidFill>
                  <a:schemeClr val="tx1"/>
                </a:solidFill>
              </a:rPr>
              <a:t>(4)</a:t>
            </a:r>
            <a:r>
              <a:rPr lang="zh-CN" altLang="en-US" sz="2400" dirty="0">
                <a:solidFill>
                  <a:schemeClr val="tx1"/>
                </a:solidFill>
              </a:rPr>
              <a:t>请通过增加传感器和执行器对该系统功能进行一项</a:t>
            </a:r>
            <a:r>
              <a:rPr lang="zh-CN" altLang="en-US" sz="2400" dirty="0">
                <a:solidFill>
                  <a:srgbClr val="0070C0"/>
                </a:solidFill>
              </a:rPr>
              <a:t>扩展</a:t>
            </a:r>
            <a:r>
              <a:rPr lang="zh-CN" altLang="en-US" sz="2400" dirty="0">
                <a:solidFill>
                  <a:schemeClr val="tx1"/>
                </a:solidFill>
              </a:rPr>
              <a:t>，写出增加的</a:t>
            </a:r>
            <a:r>
              <a:rPr lang="zh-CN" altLang="en-US" sz="2400" dirty="0">
                <a:solidFill>
                  <a:srgbClr val="0070C0"/>
                </a:solidFill>
              </a:rPr>
              <a:t>传感器和执行器名称</a:t>
            </a:r>
            <a:r>
              <a:rPr lang="zh-CN" altLang="en-US" sz="2400" dirty="0">
                <a:solidFill>
                  <a:schemeClr val="tx1"/>
                </a:solidFill>
              </a:rPr>
              <a:t>及实现的</a:t>
            </a:r>
            <a:r>
              <a:rPr lang="zh-CN" altLang="en-US" sz="2400" dirty="0">
                <a:solidFill>
                  <a:srgbClr val="0070C0"/>
                </a:solidFill>
              </a:rPr>
              <a:t>功能</a:t>
            </a:r>
            <a:r>
              <a:rPr lang="en-US" altLang="zh-CN" sz="2400" dirty="0">
                <a:solidFill>
                  <a:schemeClr val="tx1"/>
                </a:solidFill>
              </a:rPr>
              <a:t>________________________</a:t>
            </a:r>
            <a:r>
              <a:rPr lang="zh-CN" altLang="en-US" sz="2400" dirty="0">
                <a:solidFill>
                  <a:schemeClr val="tx1"/>
                </a:solidFill>
              </a:rPr>
              <a:t>，</a:t>
            </a:r>
            <a:r>
              <a:rPr lang="en-US" altLang="zh-CN" sz="2400" dirty="0">
                <a:solidFill>
                  <a:schemeClr val="tx1"/>
                </a:solidFill>
              </a:rPr>
              <a:t>______________________________</a:t>
            </a:r>
            <a:r>
              <a:rPr lang="zh-CN" altLang="en-US" sz="2400" dirty="0">
                <a:solidFill>
                  <a:schemeClr val="tx1"/>
                </a:solidFill>
              </a:rPr>
              <a:t>。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36620" y="18300"/>
            <a:ext cx="10969200" cy="705600"/>
          </a:xfrm>
        </p:spPr>
        <p:txBody>
          <a:bodyPr/>
          <a:lstStyle/>
          <a:p>
            <a:r>
              <a:rPr lang="zh-CN" altLang="en-US" dirty="0"/>
              <a:t>常见应用：注意传感器的名称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590" y="1313815"/>
            <a:ext cx="9613265" cy="153733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0965" y="2839720"/>
            <a:ext cx="9695180" cy="850265"/>
          </a:xfrm>
          <a:prstGeom prst="rect">
            <a:avLst/>
          </a:prstGeom>
        </p:spPr>
      </p:pic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663676" y="723900"/>
          <a:ext cx="10864648" cy="438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2604"/>
                <a:gridCol w="2938272"/>
                <a:gridCol w="4063772"/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传感器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dirty="0"/>
                        <a:t>执行器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dirty="0"/>
                        <a:t>实现功能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光敏传感器（环境光线传感器）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电机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天亮拉开窗帘，天黑关闭窗帘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空气质量传感器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电机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有异味开窗，无异味关窗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声音传感器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LED</a:t>
                      </a:r>
                      <a:r>
                        <a:rPr lang="zh-CN" altLang="en-US" dirty="0"/>
                        <a:t>灯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超过阈值亮灯，未超过灭灯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温度传感器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（可以程序控制的）空调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温度过高，制冷，温度过低，制热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湿敏、雨量、水滴传感器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电机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下雨关窗，天晴开创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湿度传感器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（可以程序控制的）除湿机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湿度过高，开启除湿，否则停止除湿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人体红外传感器（人体传感器）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LED</a:t>
                      </a:r>
                      <a:r>
                        <a:rPr lang="zh-CN" altLang="en-US" dirty="0"/>
                        <a:t>灯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有人经过，亮灯，无人灭灯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烟雾传感器 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dirty="0"/>
                        <a:t>（可以程序控制的）排风、风机、风扇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有烟排风，无烟停止</a:t>
                      </a:r>
                      <a:endParaRPr lang="zh-CN" alt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3265551" y="5213415"/>
            <a:ext cx="64023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/>
              <a:t>LED</a:t>
            </a:r>
            <a:r>
              <a:rPr lang="zh-CN" altLang="en-US" sz="2400" dirty="0"/>
              <a:t>灯不建议写发光二极管</a:t>
            </a:r>
            <a:endParaRPr lang="en-US" altLang="zh-CN" sz="2400" dirty="0"/>
          </a:p>
          <a:p>
            <a:r>
              <a:rPr lang="zh-CN" altLang="en-US" sz="2400" dirty="0"/>
              <a:t>可燃气体传感器 不建议气敏传感器</a:t>
            </a:r>
            <a:endParaRPr lang="en-US" altLang="zh-CN" sz="2400" dirty="0"/>
          </a:p>
          <a:p>
            <a:r>
              <a:rPr lang="zh-CN" altLang="en-US" sz="2400" dirty="0"/>
              <a:t>氧气传感器→ 氧气浓度传感器、氧含量传感器</a:t>
            </a:r>
            <a:endParaRPr lang="en-US" altLang="zh-CN" sz="2400" dirty="0"/>
          </a:p>
        </p:txBody>
      </p:sp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127705"/>
            <a:ext cx="10969200" cy="705600"/>
          </a:xfrm>
        </p:spPr>
        <p:txBody>
          <a:bodyPr/>
          <a:lstStyle/>
          <a:p>
            <a:r>
              <a:rPr lang="en-US" altLang="zh-CN"/>
              <a:t>24.1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751895"/>
            <a:ext cx="10969200" cy="4759200"/>
          </a:xfrm>
        </p:spPr>
        <p:txBody>
          <a:bodyPr/>
          <a:lstStyle/>
          <a:p>
            <a:r>
              <a:rPr lang="en-US" altLang="zh-CN" sz="2400" dirty="0">
                <a:solidFill>
                  <a:schemeClr val="tx1"/>
                </a:solidFill>
              </a:rPr>
              <a:t>13.</a:t>
            </a:r>
            <a:r>
              <a:rPr lang="zh-CN" altLang="en-US" sz="2400" dirty="0">
                <a:solidFill>
                  <a:schemeClr val="tx1"/>
                </a:solidFill>
              </a:rPr>
              <a:t>小华要搭建苗圃大棚环境监控系统。该系统中的智能终端从服务器获取湿度阈值。根据该阈值和传感器采集的空气湿度值控制加湿器，并将湿度值等数据传输至</a:t>
            </a:r>
            <a:r>
              <a:rPr lang="en-US" altLang="zh-CN" sz="2400" dirty="0">
                <a:solidFill>
                  <a:schemeClr val="tx1"/>
                </a:solidFill>
              </a:rPr>
              <a:t>Web</a:t>
            </a:r>
            <a:r>
              <a:rPr lang="zh-CN" altLang="en-US" sz="2400" dirty="0">
                <a:solidFill>
                  <a:schemeClr val="tx1"/>
                </a:solidFill>
              </a:rPr>
              <a:t>服务器，存储到数据库中。网络应用软件的实现架构是</a:t>
            </a:r>
            <a:r>
              <a:rPr lang="en-US" altLang="zh-CN" sz="2400" dirty="0">
                <a:solidFill>
                  <a:schemeClr val="tx1"/>
                </a:solidFill>
              </a:rPr>
              <a:t>B/S</a:t>
            </a:r>
            <a:r>
              <a:rPr lang="zh-CN" altLang="en-US" sz="2400" dirty="0">
                <a:solidFill>
                  <a:schemeClr val="tx1"/>
                </a:solidFill>
              </a:rPr>
              <a:t>架构，用户可通过浏览器查询实时和历史数据。硬件按如下方式连接：湿度传感器和加湿器接入智能终端，智能终端通过</a:t>
            </a:r>
            <a:r>
              <a:rPr lang="en-US" altLang="zh-CN" sz="2400" dirty="0">
                <a:solidFill>
                  <a:schemeClr val="tx1"/>
                </a:solidFill>
              </a:rPr>
              <a:t>IoT</a:t>
            </a:r>
            <a:r>
              <a:rPr lang="zh-CN" altLang="en-US" sz="2400" dirty="0">
                <a:solidFill>
                  <a:schemeClr val="tx1"/>
                </a:solidFill>
              </a:rPr>
              <a:t>模块连接到服务器。请回答下列问题：</a:t>
            </a:r>
            <a:endParaRPr lang="zh-CN" alt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（</a:t>
            </a:r>
            <a:r>
              <a:rPr lang="en-US" altLang="zh-CN" sz="2400" dirty="0">
                <a:solidFill>
                  <a:schemeClr val="tx1"/>
                </a:solidFill>
              </a:rPr>
              <a:t>5</a:t>
            </a:r>
            <a:r>
              <a:rPr lang="zh-CN" altLang="en-US" sz="2400" dirty="0">
                <a:solidFill>
                  <a:schemeClr val="tx1"/>
                </a:solidFill>
              </a:rPr>
              <a:t>）系统搭建完成后，运行一段时间，</a:t>
            </a:r>
            <a:r>
              <a:rPr lang="zh-CN" altLang="en-US" sz="2400" dirty="0">
                <a:solidFill>
                  <a:srgbClr val="0070C0"/>
                </a:solidFill>
              </a:rPr>
              <a:t>加湿器始终没有加湿</a:t>
            </a:r>
            <a:r>
              <a:rPr lang="zh-CN" altLang="en-US" sz="2400" dirty="0">
                <a:solidFill>
                  <a:schemeClr val="tx1"/>
                </a:solidFill>
              </a:rPr>
              <a:t>。假设仅湿度传感器、加湿器两个设备存在故障，在不更换设备的前提下，请选择其中一种设备，描述判定该设备是否存在故障的方法。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是否存在故障判断</a:t>
            </a:r>
            <a:r>
              <a:rPr lang="zh-CN" altLang="en-US" dirty="0">
                <a:solidFill>
                  <a:srgbClr val="FF0000"/>
                </a:solidFill>
              </a:rPr>
              <a:t>核心</a:t>
            </a:r>
            <a:r>
              <a:rPr lang="zh-CN" altLang="en-US" dirty="0"/>
              <a:t>：不牵涉其他可能故障的设备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23874" y="1233225"/>
            <a:ext cx="10969200" cy="5367600"/>
          </a:xfrm>
        </p:spPr>
        <p:txBody>
          <a:bodyPr/>
          <a:lstStyle/>
          <a:p>
            <a:r>
              <a:rPr lang="zh-CN" altLang="en-US" sz="3200" dirty="0">
                <a:solidFill>
                  <a:schemeClr val="accent1"/>
                </a:solidFill>
              </a:rPr>
              <a:t>判断湿度传感器是否有故障</a:t>
            </a:r>
            <a:r>
              <a:rPr lang="en-US" altLang="zh-CN" sz="3200" dirty="0">
                <a:solidFill>
                  <a:schemeClr val="accent1"/>
                </a:solidFill>
              </a:rPr>
              <a:t>:</a:t>
            </a:r>
            <a:br>
              <a:rPr lang="en-US" altLang="zh-CN" sz="3200" dirty="0">
                <a:solidFill>
                  <a:srgbClr val="FF0000"/>
                </a:solidFill>
              </a:rPr>
            </a:br>
            <a:r>
              <a:rPr lang="zh-CN" altLang="en-US" sz="3200" dirty="0">
                <a:solidFill>
                  <a:srgbClr val="FF0000"/>
                </a:solidFill>
              </a:rPr>
              <a:t>改变环境湿度，从浏览器观察湿度值是否有实时的更新变化，若没有，说明传感器故障。</a:t>
            </a:r>
            <a:endParaRPr lang="zh-CN" altLang="en-US" sz="3200" dirty="0">
              <a:solidFill>
                <a:srgbClr val="FF0000"/>
              </a:solidFill>
            </a:endParaRPr>
          </a:p>
          <a:p>
            <a:r>
              <a:rPr lang="zh-CN" altLang="en-US" sz="3200" dirty="0">
                <a:solidFill>
                  <a:schemeClr val="accent1"/>
                </a:solidFill>
              </a:rPr>
              <a:t>判断加湿器是否有故障</a:t>
            </a:r>
            <a:r>
              <a:rPr lang="en-US" altLang="zh-CN" sz="3200" dirty="0">
                <a:solidFill>
                  <a:schemeClr val="accent1"/>
                </a:solidFill>
              </a:rPr>
              <a:t>:</a:t>
            </a:r>
            <a:br>
              <a:rPr lang="en-US" altLang="zh-CN" sz="3200" dirty="0">
                <a:solidFill>
                  <a:srgbClr val="FF0000"/>
                </a:solidFill>
              </a:rPr>
            </a:br>
            <a:r>
              <a:rPr lang="zh-CN" altLang="en-US" sz="3200" dirty="0">
                <a:solidFill>
                  <a:srgbClr val="FF0000"/>
                </a:solidFill>
              </a:rPr>
              <a:t>通过智能终端直接发送加湿指令，若加湿器未工作，说明加湿器故障。</a:t>
            </a:r>
            <a:endParaRPr lang="en-US" altLang="zh-CN" sz="3200" dirty="0">
              <a:solidFill>
                <a:srgbClr val="FF0000"/>
              </a:solidFill>
            </a:endParaRPr>
          </a:p>
          <a:p>
            <a:r>
              <a:rPr lang="zh-CN" altLang="en-US" sz="2800" dirty="0">
                <a:solidFill>
                  <a:srgbClr val="FF0000"/>
                </a:solidFill>
              </a:rPr>
              <a:t>不建议通过服务器向智能终端发送开启加湿器的指令，</a:t>
            </a:r>
            <a:br>
              <a:rPr lang="en-US" altLang="zh-CN" sz="2800" dirty="0">
                <a:solidFill>
                  <a:srgbClr val="FF0000"/>
                </a:solidFill>
              </a:rPr>
            </a:br>
            <a:r>
              <a:rPr lang="zh-CN" altLang="en-US" sz="2800" dirty="0">
                <a:solidFill>
                  <a:srgbClr val="FF0000"/>
                </a:solidFill>
              </a:rPr>
              <a:t>优先原则</a:t>
            </a:r>
            <a:r>
              <a:rPr lang="en-US" altLang="zh-CN" sz="2800" dirty="0">
                <a:solidFill>
                  <a:srgbClr val="FF0000"/>
                </a:solidFill>
              </a:rPr>
              <a:t>:</a:t>
            </a:r>
            <a:r>
              <a:rPr lang="zh-CN" altLang="en-US" sz="2800" dirty="0">
                <a:solidFill>
                  <a:srgbClr val="FF0000"/>
                </a:solidFill>
              </a:rPr>
              <a:t>先考虑智能终端发送指令较为方便</a:t>
            </a:r>
            <a:endParaRPr lang="en-US" altLang="zh-CN" sz="2800" dirty="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23874" y="-64575"/>
            <a:ext cx="107156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dirty="0">
                <a:solidFill>
                  <a:schemeClr val="tx1"/>
                </a:solidFill>
              </a:rPr>
              <a:t>假设仅湿度传感器、加湿器两个设备存在故障</a:t>
            </a:r>
            <a:endParaRPr lang="zh-CN" altLang="en-US" sz="3200" dirty="0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DIAGRAM_VIRTUALLY_FRAME" val="{&quot;height&quot;:159.5355118110236,&quot;left&quot;:98.0571653543307,&quot;top&quot;:13.264488188976378,&quot;width&quot;:781.241653543307}"/>
</p:tagLst>
</file>

<file path=ppt/tags/tag66.xml><?xml version="1.0" encoding="utf-8"?>
<p:tagLst xmlns:p="http://schemas.openxmlformats.org/presentationml/2006/main">
  <p:tag name="KSO_WM_DIAGRAM_VIRTUALLY_FRAME" val="{&quot;height&quot;:159.5355118110236,&quot;left&quot;:98.0571653543307,&quot;top&quot;:13.264488188976378,&quot;width&quot;:781.241653543307}"/>
</p:tagLst>
</file>

<file path=ppt/tags/tag67.xml><?xml version="1.0" encoding="utf-8"?>
<p:tagLst xmlns:p="http://schemas.openxmlformats.org/presentationml/2006/main">
  <p:tag name="KSO_WM_DIAGRAM_VIRTUALLY_FRAME" val="{&quot;height&quot;:159.5355118110236,&quot;left&quot;:98.0571653543307,&quot;top&quot;:13.264488188976378,&quot;width&quot;:781.241653543307}"/>
</p:tagLst>
</file>

<file path=ppt/tags/tag68.xml><?xml version="1.0" encoding="utf-8"?>
<p:tagLst xmlns:p="http://schemas.openxmlformats.org/presentationml/2006/main">
  <p:tag name="KSO_WM_DIAGRAM_VIRTUALLY_FRAME" val="{&quot;height&quot;:159.5355118110236,&quot;left&quot;:98.0571653543307,&quot;top&quot;:13.264488188976378,&quot;width&quot;:781.241653543307}"/>
</p:tagLst>
</file>

<file path=ppt/tags/tag69.xml><?xml version="1.0" encoding="utf-8"?>
<p:tagLst xmlns:p="http://schemas.openxmlformats.org/presentationml/2006/main">
  <p:tag name="KSO_WM_DIAGRAM_VIRTUALLY_FRAME" val="{&quot;height&quot;:159.5355118110236,&quot;left&quot;:98.0571653543307,&quot;top&quot;:13.264488188976378,&quot;width&quot;:781.241653543307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3398</Words>
  <Application>WPS 演示</Application>
  <PresentationFormat>宽屏</PresentationFormat>
  <Paragraphs>183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2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历年信息系统开放题</vt:lpstr>
      <vt:lpstr>PowerPoint 演示文稿</vt:lpstr>
      <vt:lpstr>PowerPoint 演示文稿</vt:lpstr>
      <vt:lpstr>23.1故障判断</vt:lpstr>
      <vt:lpstr>PowerPoint 演示文稿</vt:lpstr>
      <vt:lpstr>23.6功能扩展类，注意要添加什么</vt:lpstr>
      <vt:lpstr>常见应用：注意传感器的名称</vt:lpstr>
      <vt:lpstr>24.1</vt:lpstr>
      <vt:lpstr>是否存在故障判断核心：不牵涉其他可能故障的设备</vt:lpstr>
      <vt:lpstr>24.6</vt:lpstr>
      <vt:lpstr>25.1</vt:lpstr>
      <vt:lpstr>25.6</vt:lpstr>
      <vt:lpstr>常见问题</vt:lpstr>
      <vt:lpstr>服务端还是智能终端进行阈值判断？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robinson li</dc:creator>
  <cp:lastModifiedBy>YT</cp:lastModifiedBy>
  <cp:revision>181</cp:revision>
  <dcterms:created xsi:type="dcterms:W3CDTF">2019-06-19T02:08:00Z</dcterms:created>
  <dcterms:modified xsi:type="dcterms:W3CDTF">2025-11-13T03:05:55Z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18D94EA7E1404E2BB6F9675FCB0029B8_13</vt:lpwstr>
  </property>
</Properties>
</file>