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1" r:id="rId3"/>
    <p:sldId id="262" r:id="rId4"/>
  </p:sldIdLst>
  <p:sldSz cx="12192000" cy="6858000"/>
  <p:notesSz cx="6858000" cy="9144000"/>
  <p:custDataLst>
    <p:tags r:id="rId8"/>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60"/>
        <p:guide pos="3840"/>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4"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609600" y="1600200"/>
            <a:ext cx="109728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p:cNvPicPr>
            <a:picLocks noChangeAspect="1"/>
          </p:cNvPicPr>
          <p:nvPr>
            <p:ph idx="1"/>
          </p:nvPr>
        </p:nvPicPr>
        <p:blipFill>
          <a:blip r:embed="rId1"/>
          <a:stretch>
            <a:fillRect/>
          </a:stretch>
        </p:blipFill>
        <p:spPr>
          <a:xfrm>
            <a:off x="1703705" y="188595"/>
            <a:ext cx="6403340" cy="2328545"/>
          </a:xfrm>
          <a:prstGeom prst="rect">
            <a:avLst/>
          </a:prstGeom>
        </p:spPr>
      </p:pic>
      <p:sp>
        <p:nvSpPr>
          <p:cNvPr id="5" name="文本框 4"/>
          <p:cNvSpPr txBox="1"/>
          <p:nvPr/>
        </p:nvSpPr>
        <p:spPr>
          <a:xfrm>
            <a:off x="407035" y="2564765"/>
            <a:ext cx="11784965" cy="4154170"/>
          </a:xfrm>
          <a:prstGeom prst="rect">
            <a:avLst/>
          </a:prstGeom>
          <a:noFill/>
        </p:spPr>
        <p:txBody>
          <a:bodyPr wrap="square" rtlCol="0">
            <a:spAutoFit/>
          </a:bodyPr>
          <a:p>
            <a:r>
              <a:rPr lang="zh-CN" altLang="en-US" sz="2400"/>
              <a:t>信息系统故障：</a:t>
            </a:r>
            <a:endParaRPr lang="zh-CN" altLang="en-US" sz="2400"/>
          </a:p>
          <a:p>
            <a:r>
              <a:rPr lang="en-US" altLang="zh-CN" sz="2400"/>
              <a:t>1</a:t>
            </a:r>
            <a:r>
              <a:rPr lang="zh-CN" altLang="en-US" sz="2400"/>
              <a:t>、</a:t>
            </a:r>
            <a:r>
              <a:rPr lang="zh-CN" altLang="en-US" sz="2400">
                <a:solidFill>
                  <a:srgbClr val="FF0000"/>
                </a:solidFill>
              </a:rPr>
              <a:t>系统正常工作一段时间</a:t>
            </a:r>
            <a:r>
              <a:rPr lang="en-US" altLang="zh-CN" sz="2400"/>
              <a:t>：可排除</a:t>
            </a:r>
            <a:r>
              <a:rPr lang="en-US" altLang="zh-CN" sz="2400">
                <a:solidFill>
                  <a:srgbClr val="0070C0"/>
                </a:solidFill>
              </a:rPr>
              <a:t>代码错误（程序不完善）</a:t>
            </a:r>
            <a:r>
              <a:rPr lang="zh-CN" altLang="en-US" sz="2400"/>
              <a:t>、</a:t>
            </a:r>
            <a:r>
              <a:rPr lang="zh-CN" altLang="en-US" sz="2400">
                <a:solidFill>
                  <a:srgbClr val="0070C0"/>
                </a:solidFill>
              </a:rPr>
              <a:t>阈值不合理</a:t>
            </a:r>
            <a:r>
              <a:rPr lang="zh-CN" altLang="en-US" sz="2400"/>
              <a:t>问题</a:t>
            </a:r>
            <a:endParaRPr lang="zh-CN" altLang="en-US" sz="2400"/>
          </a:p>
          <a:p>
            <a:r>
              <a:rPr lang="en-US" altLang="zh-CN" sz="2400"/>
              <a:t>2</a:t>
            </a:r>
            <a:r>
              <a:rPr lang="zh-CN" altLang="en-US" sz="2400"/>
              <a:t>、</a:t>
            </a:r>
            <a:r>
              <a:rPr lang="en-US" altLang="zh-CN" sz="2400"/>
              <a:t>web</a:t>
            </a:r>
            <a:r>
              <a:rPr lang="zh-CN" altLang="en-US" sz="2400"/>
              <a:t>服务器无法接收到实时数据，分两种</a:t>
            </a:r>
            <a:r>
              <a:rPr lang="zh-CN" altLang="en-US" sz="2400"/>
              <a:t>情况：</a:t>
            </a:r>
            <a:endParaRPr lang="zh-CN" altLang="en-US" sz="2400"/>
          </a:p>
          <a:p>
            <a:r>
              <a:rPr lang="zh-CN" altLang="en-US" sz="2400">
                <a:solidFill>
                  <a:srgbClr val="00B050"/>
                </a:solidFill>
              </a:rPr>
              <a:t> </a:t>
            </a:r>
            <a:r>
              <a:rPr lang="en-US" altLang="zh-CN" sz="2400">
                <a:solidFill>
                  <a:srgbClr val="00B050"/>
                </a:solidFill>
              </a:rPr>
              <a:t>   a.</a:t>
            </a:r>
            <a:r>
              <a:rPr lang="zh-CN" altLang="en-US" sz="2400">
                <a:solidFill>
                  <a:srgbClr val="00B050"/>
                </a:solidFill>
              </a:rPr>
              <a:t>浏览器可以查看历史数据（常见考点）</a:t>
            </a:r>
            <a:r>
              <a:rPr lang="zh-CN" altLang="en-US" sz="2400"/>
              <a:t>：</a:t>
            </a:r>
            <a:endParaRPr lang="zh-CN" altLang="en-US" sz="2400"/>
          </a:p>
          <a:p>
            <a:r>
              <a:rPr lang="zh-CN" altLang="en-US" sz="2400"/>
              <a:t> </a:t>
            </a:r>
            <a:r>
              <a:rPr lang="en-US" altLang="zh-CN" sz="2400"/>
              <a:t>     </a:t>
            </a:r>
            <a:r>
              <a:rPr lang="zh-CN" altLang="en-US" sz="2400"/>
              <a:t>说明</a:t>
            </a:r>
            <a:r>
              <a:rPr lang="en-US" altLang="zh-CN" sz="2400"/>
              <a:t>B</a:t>
            </a:r>
            <a:r>
              <a:rPr lang="zh-CN" altLang="en-US" sz="2400"/>
              <a:t>区域通讯都正常（唯一可写数据库满了，但是一般情况不推荐写这种</a:t>
            </a:r>
            <a:r>
              <a:rPr lang="zh-CN" altLang="en-US" sz="2400"/>
              <a:t>答案）</a:t>
            </a:r>
            <a:endParaRPr lang="zh-CN" altLang="en-US" sz="2400"/>
          </a:p>
          <a:p>
            <a:r>
              <a:rPr lang="zh-CN" altLang="en-US" sz="2400"/>
              <a:t> </a:t>
            </a:r>
            <a:r>
              <a:rPr lang="en-US" altLang="zh-CN" sz="2400"/>
              <a:t>    </a:t>
            </a:r>
            <a:r>
              <a:rPr lang="zh-CN" altLang="en-US" sz="2400"/>
              <a:t>问题存在于</a:t>
            </a:r>
            <a:r>
              <a:rPr lang="en-US" altLang="zh-CN" sz="2400"/>
              <a:t>A</a:t>
            </a:r>
            <a:r>
              <a:rPr lang="zh-CN" altLang="en-US" sz="2400"/>
              <a:t>区域，可写：</a:t>
            </a:r>
            <a:r>
              <a:rPr lang="en-US" altLang="zh-CN" sz="2400">
                <a:solidFill>
                  <a:srgbClr val="FF0000"/>
                </a:solidFill>
              </a:rPr>
              <a:t>IoT</a:t>
            </a:r>
            <a:r>
              <a:rPr lang="zh-CN" altLang="en-US" sz="2400">
                <a:solidFill>
                  <a:srgbClr val="FF0000"/>
                </a:solidFill>
              </a:rPr>
              <a:t>模块故障、智能终端故障、智能终端与</a:t>
            </a:r>
            <a:r>
              <a:rPr lang="en-US" altLang="zh-CN" sz="2400">
                <a:solidFill>
                  <a:srgbClr val="FF0000"/>
                </a:solidFill>
              </a:rPr>
              <a:t>IoT</a:t>
            </a:r>
            <a:r>
              <a:rPr lang="zh-CN" altLang="en-US" sz="2400">
                <a:solidFill>
                  <a:srgbClr val="FF0000"/>
                </a:solidFill>
              </a:rPr>
              <a:t>通讯异常</a:t>
            </a:r>
            <a:r>
              <a:rPr lang="en-US" altLang="zh-CN" sz="2400"/>
              <a:t>     </a:t>
            </a:r>
            <a:r>
              <a:rPr lang="zh-CN" altLang="en-US" sz="2400">
                <a:solidFill>
                  <a:srgbClr val="0070C0"/>
                </a:solidFill>
              </a:rPr>
              <a:t>注意：传感器故障、传感器与智能终端通讯异常此时服务器大多时候认为可以收到实时数据，但是实时数据与实际情况不符合 </a:t>
            </a:r>
            <a:r>
              <a:rPr lang="en-US" altLang="zh-CN" sz="2400">
                <a:solidFill>
                  <a:srgbClr val="0070C0"/>
                </a:solidFill>
              </a:rPr>
              <a:t>  </a:t>
            </a:r>
            <a:r>
              <a:rPr lang="en-US" altLang="zh-CN" sz="2400"/>
              <a:t>                                   </a:t>
            </a:r>
            <a:endParaRPr lang="en-US" altLang="zh-CN" sz="2400"/>
          </a:p>
          <a:p>
            <a:r>
              <a:rPr lang="en-US" altLang="zh-CN" sz="2400"/>
              <a:t>    </a:t>
            </a:r>
            <a:r>
              <a:rPr lang="en-US" altLang="zh-CN" sz="2400">
                <a:solidFill>
                  <a:srgbClr val="00B050"/>
                </a:solidFill>
              </a:rPr>
              <a:t>b.</a:t>
            </a:r>
            <a:r>
              <a:rPr lang="zh-CN" altLang="en-US" sz="2400">
                <a:solidFill>
                  <a:srgbClr val="00B050"/>
                </a:solidFill>
              </a:rPr>
              <a:t>浏览器无法查看历史数据：</a:t>
            </a:r>
            <a:r>
              <a:rPr lang="en-US" altLang="zh-CN" sz="2400"/>
              <a:t>B</a:t>
            </a:r>
            <a:r>
              <a:rPr lang="zh-CN" altLang="en-US" sz="2400"/>
              <a:t>区域中有问题，问题</a:t>
            </a:r>
            <a:r>
              <a:rPr lang="en-US" altLang="zh-CN" sz="2400"/>
              <a:t>1</a:t>
            </a:r>
            <a:r>
              <a:rPr lang="zh-CN" altLang="en-US" sz="2400"/>
              <a:t>（最常见）：</a:t>
            </a:r>
            <a:r>
              <a:rPr lang="zh-CN" altLang="en-US" sz="2400">
                <a:solidFill>
                  <a:srgbClr val="FF0000"/>
                </a:solidFill>
              </a:rPr>
              <a:t>服务器与数据库连接异常；</a:t>
            </a:r>
            <a:r>
              <a:rPr lang="zh-CN" altLang="en-US" sz="2400"/>
              <a:t>问题</a:t>
            </a:r>
            <a:r>
              <a:rPr lang="en-US" altLang="zh-CN" sz="2400"/>
              <a:t>2</a:t>
            </a:r>
            <a:r>
              <a:rPr lang="zh-CN" altLang="en-US" sz="2400"/>
              <a:t>（不常见）：网络故障带来的浏览器无法访问服务器，此时网页显示找不到服务器（可能客户端网络故障也可能服务器网络</a:t>
            </a:r>
            <a:r>
              <a:rPr lang="zh-CN" altLang="en-US" sz="2400"/>
              <a:t>故障），与问题</a:t>
            </a:r>
            <a:r>
              <a:rPr lang="en-US" altLang="zh-CN" sz="2400"/>
              <a:t>1</a:t>
            </a:r>
            <a:r>
              <a:rPr lang="zh-CN" altLang="en-US" sz="2400"/>
              <a:t>的页面不同</a:t>
            </a:r>
            <a:endParaRPr lang="zh-CN" altLang="en-US" sz="2400"/>
          </a:p>
        </p:txBody>
      </p:sp>
      <p:sp>
        <p:nvSpPr>
          <p:cNvPr id="6" name="矩形 5"/>
          <p:cNvSpPr/>
          <p:nvPr/>
        </p:nvSpPr>
        <p:spPr>
          <a:xfrm>
            <a:off x="1415415" y="188595"/>
            <a:ext cx="3528060" cy="2448560"/>
          </a:xfrm>
          <a:prstGeom prst="rect">
            <a:avLst/>
          </a:prstGeom>
          <a:ln w="34925">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7" name="文本框 6"/>
          <p:cNvSpPr txBox="1"/>
          <p:nvPr/>
        </p:nvSpPr>
        <p:spPr>
          <a:xfrm>
            <a:off x="4007485" y="404495"/>
            <a:ext cx="4352925" cy="368300"/>
          </a:xfrm>
          <a:prstGeom prst="rect">
            <a:avLst/>
          </a:prstGeom>
          <a:noFill/>
        </p:spPr>
        <p:txBody>
          <a:bodyPr wrap="square" rtlCol="0">
            <a:spAutoFit/>
          </a:bodyPr>
          <a:p>
            <a:r>
              <a:rPr lang="en-US" altLang="zh-CN" b="1">
                <a:solidFill>
                  <a:srgbClr val="FF0000"/>
                </a:solidFill>
                <a:highlight>
                  <a:srgbClr val="FFFF00"/>
                </a:highlight>
              </a:rPr>
              <a:t>A</a:t>
            </a:r>
            <a:r>
              <a:rPr lang="zh-CN" altLang="en-US" b="1">
                <a:solidFill>
                  <a:srgbClr val="FF0000"/>
                </a:solidFill>
                <a:highlight>
                  <a:srgbClr val="FFFF00"/>
                </a:highlight>
              </a:rPr>
              <a:t>区域</a:t>
            </a:r>
            <a:r>
              <a:rPr lang="en-US" altLang="zh-CN" b="1">
                <a:solidFill>
                  <a:srgbClr val="FF0000"/>
                </a:solidFill>
              </a:rPr>
              <a:t>                                            </a:t>
            </a:r>
            <a:r>
              <a:rPr lang="en-US" altLang="zh-CN" b="1">
                <a:solidFill>
                  <a:srgbClr val="FF0000"/>
                </a:solidFill>
                <a:highlight>
                  <a:srgbClr val="FFFF00"/>
                </a:highlight>
              </a:rPr>
              <a:t>B</a:t>
            </a:r>
            <a:r>
              <a:rPr lang="zh-CN" altLang="en-US" b="1">
                <a:solidFill>
                  <a:srgbClr val="FF0000"/>
                </a:solidFill>
                <a:highlight>
                  <a:srgbClr val="FFFF00"/>
                </a:highlight>
              </a:rPr>
              <a:t>区域</a:t>
            </a:r>
            <a:endParaRPr lang="zh-CN" altLang="en-US" b="1">
              <a:solidFill>
                <a:srgbClr val="FF0000"/>
              </a:solidFill>
              <a:highlight>
                <a:srgbClr val="FFFF00"/>
              </a:highlight>
            </a:endParaRPr>
          </a:p>
        </p:txBody>
      </p:sp>
      <p:sp>
        <p:nvSpPr>
          <p:cNvPr id="8" name="矩形 7"/>
          <p:cNvSpPr/>
          <p:nvPr/>
        </p:nvSpPr>
        <p:spPr>
          <a:xfrm>
            <a:off x="5231765" y="171450"/>
            <a:ext cx="3528060" cy="2448560"/>
          </a:xfrm>
          <a:prstGeom prst="rect">
            <a:avLst/>
          </a:prstGeom>
          <a:ln w="28575" cmpd="sng">
            <a:solidFill>
              <a:srgbClr val="0070C0"/>
            </a:solidFill>
            <a:prstDash val="solid"/>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75285" y="2781300"/>
            <a:ext cx="11616690" cy="4526280"/>
          </a:xfrm>
        </p:spPr>
        <p:txBody>
          <a:bodyPr/>
          <a:p>
            <a:r>
              <a:rPr lang="en-US" altLang="zh-CN"/>
              <a:t>3</a:t>
            </a:r>
            <a:r>
              <a:rPr lang="zh-CN" altLang="en-US"/>
              <a:t>、服务器能获取正确的实时数据，</a:t>
            </a:r>
            <a:endParaRPr lang="zh-CN" altLang="en-US"/>
          </a:p>
          <a:p>
            <a:pPr marL="0" indent="0">
              <a:buNone/>
            </a:pPr>
            <a:r>
              <a:rPr lang="en-US" altLang="zh-CN"/>
              <a:t>a.</a:t>
            </a:r>
            <a:r>
              <a:rPr lang="zh-CN" altLang="en-US"/>
              <a:t>执行器无法</a:t>
            </a:r>
            <a:r>
              <a:rPr lang="en-US" altLang="zh-CN"/>
              <a:t>工作：</a:t>
            </a:r>
            <a:r>
              <a:rPr lang="en-US" altLang="zh-CN">
                <a:solidFill>
                  <a:srgbClr val="FF0000"/>
                </a:solidFill>
              </a:rPr>
              <a:t>执行器故障、智能终端与执行器连接异常</a:t>
            </a:r>
            <a:endParaRPr lang="zh-CN" altLang="en-US"/>
          </a:p>
          <a:p>
            <a:pPr marL="0" indent="0">
              <a:buNone/>
            </a:pPr>
            <a:r>
              <a:rPr lang="en-US" altLang="zh-CN"/>
              <a:t>b.</a:t>
            </a:r>
            <a:r>
              <a:rPr lang="zh-CN" altLang="en-US"/>
              <a:t>执行器一直工作不关闭：</a:t>
            </a:r>
            <a:r>
              <a:rPr lang="zh-CN" altLang="en-US">
                <a:solidFill>
                  <a:srgbClr val="FF0000"/>
                </a:solidFill>
                <a:sym typeface="+mn-ea"/>
              </a:rPr>
              <a:t>智能终端与执行器连接异常、</a:t>
            </a:r>
            <a:r>
              <a:rPr lang="zh-CN" altLang="en-US">
                <a:sym typeface="+mn-ea"/>
              </a:rPr>
              <a:t>执行器异常、</a:t>
            </a:r>
            <a:r>
              <a:rPr lang="zh-CN" altLang="en-US">
                <a:solidFill>
                  <a:srgbClr val="00B050"/>
                </a:solidFill>
                <a:sym typeface="+mn-ea"/>
              </a:rPr>
              <a:t>阈值设置不合理，程序缺少关闭执行器的代码（没有正常工作过）</a:t>
            </a:r>
            <a:endParaRPr lang="zh-CN" altLang="en-US">
              <a:solidFill>
                <a:srgbClr val="00B050"/>
              </a:solidFill>
            </a:endParaRPr>
          </a:p>
          <a:p>
            <a:pPr marL="0" indent="0">
              <a:buNone/>
            </a:pPr>
            <a:endParaRPr lang="zh-CN" altLang="en-US">
              <a:solidFill>
                <a:srgbClr val="00B050"/>
              </a:solidFill>
            </a:endParaRPr>
          </a:p>
        </p:txBody>
      </p:sp>
      <p:pic>
        <p:nvPicPr>
          <p:cNvPr id="4" name="内容占位符 3"/>
          <p:cNvPicPr>
            <a:picLocks noChangeAspect="1"/>
          </p:cNvPicPr>
          <p:nvPr/>
        </p:nvPicPr>
        <p:blipFill>
          <a:blip r:embed="rId1"/>
          <a:stretch>
            <a:fillRect/>
          </a:stretch>
        </p:blipFill>
        <p:spPr>
          <a:xfrm>
            <a:off x="1703705" y="188595"/>
            <a:ext cx="6403340" cy="2328545"/>
          </a:xfrm>
          <a:prstGeom prst="rect">
            <a:avLst/>
          </a:prstGeom>
          <a:noFill/>
          <a:ln w="9525">
            <a:noFill/>
          </a:ln>
        </p:spPr>
      </p:pic>
      <p:sp>
        <p:nvSpPr>
          <p:cNvPr id="6" name="矩形 5"/>
          <p:cNvSpPr/>
          <p:nvPr/>
        </p:nvSpPr>
        <p:spPr>
          <a:xfrm>
            <a:off x="1415415" y="188595"/>
            <a:ext cx="3528060" cy="2448560"/>
          </a:xfrm>
          <a:prstGeom prst="rect">
            <a:avLst/>
          </a:prstGeom>
          <a:ln w="34925">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7" name="文本框 6"/>
          <p:cNvSpPr txBox="1"/>
          <p:nvPr/>
        </p:nvSpPr>
        <p:spPr>
          <a:xfrm>
            <a:off x="4007485" y="404495"/>
            <a:ext cx="4352925" cy="368300"/>
          </a:xfrm>
          <a:prstGeom prst="rect">
            <a:avLst/>
          </a:prstGeom>
          <a:noFill/>
        </p:spPr>
        <p:txBody>
          <a:bodyPr wrap="square" rtlCol="0">
            <a:spAutoFit/>
          </a:bodyPr>
          <a:p>
            <a:r>
              <a:rPr lang="en-US" altLang="zh-CN" b="1">
                <a:solidFill>
                  <a:srgbClr val="FF0000"/>
                </a:solidFill>
                <a:highlight>
                  <a:srgbClr val="FFFF00"/>
                </a:highlight>
              </a:rPr>
              <a:t>A</a:t>
            </a:r>
            <a:r>
              <a:rPr lang="zh-CN" altLang="en-US" b="1">
                <a:solidFill>
                  <a:srgbClr val="FF0000"/>
                </a:solidFill>
                <a:highlight>
                  <a:srgbClr val="FFFF00"/>
                </a:highlight>
              </a:rPr>
              <a:t>区域</a:t>
            </a:r>
            <a:r>
              <a:rPr lang="en-US" altLang="zh-CN" b="1">
                <a:solidFill>
                  <a:srgbClr val="FF0000"/>
                </a:solidFill>
              </a:rPr>
              <a:t>                                            </a:t>
            </a:r>
            <a:r>
              <a:rPr lang="en-US" altLang="zh-CN" b="1">
                <a:solidFill>
                  <a:srgbClr val="FF0000"/>
                </a:solidFill>
                <a:highlight>
                  <a:srgbClr val="FFFF00"/>
                </a:highlight>
              </a:rPr>
              <a:t>B</a:t>
            </a:r>
            <a:r>
              <a:rPr lang="zh-CN" altLang="en-US" b="1">
                <a:solidFill>
                  <a:srgbClr val="FF0000"/>
                </a:solidFill>
                <a:highlight>
                  <a:srgbClr val="FFFF00"/>
                </a:highlight>
              </a:rPr>
              <a:t>区域</a:t>
            </a:r>
            <a:endParaRPr lang="zh-CN" altLang="en-US" b="1">
              <a:solidFill>
                <a:srgbClr val="FF0000"/>
              </a:solidFill>
              <a:highlight>
                <a:srgbClr val="FFFF00"/>
              </a:highlight>
            </a:endParaRPr>
          </a:p>
        </p:txBody>
      </p:sp>
      <p:sp>
        <p:nvSpPr>
          <p:cNvPr id="8" name="矩形 7"/>
          <p:cNvSpPr/>
          <p:nvPr/>
        </p:nvSpPr>
        <p:spPr>
          <a:xfrm>
            <a:off x="5231765" y="171450"/>
            <a:ext cx="3528060" cy="2448560"/>
          </a:xfrm>
          <a:prstGeom prst="rect">
            <a:avLst/>
          </a:prstGeom>
          <a:ln w="28575" cmpd="sng">
            <a:solidFill>
              <a:srgbClr val="0070C0"/>
            </a:solidFill>
            <a:prstDash val="solid"/>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Tree>
  </p:cSld>
  <p:clrMapOvr>
    <a:masterClrMapping/>
  </p:clrMapOvr>
</p:sld>
</file>

<file path=ppt/tags/tag1.xml><?xml version="1.0" encoding="utf-8"?>
<p:tagLst xmlns:p="http://schemas.openxmlformats.org/presentationml/2006/main">
  <p:tag name="commondata" val="eyJoZGlkIjoiZDcyZTFiMDRhNmY3ODg5MDNhMjYyNjJhZmEwMjcwNTE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596</Words>
  <Application>WPS 演示</Application>
  <PresentationFormat/>
  <Paragraphs>17</Paragraphs>
  <Slides>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vt:i4>
      </vt:variant>
    </vt:vector>
  </HeadingPairs>
  <TitlesOfParts>
    <vt:vector size="9" baseType="lpstr">
      <vt:lpstr>Arial</vt:lpstr>
      <vt:lpstr>宋体</vt:lpstr>
      <vt:lpstr>Wingdings</vt:lpstr>
      <vt:lpstr>微软雅黑</vt:lpstr>
      <vt:lpstr>Arial Unicode MS</vt:lpstr>
      <vt:lpstr>Calibri</vt:lpstr>
      <vt:lpstr>默认设计模板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jzy</dc:creator>
  <cp:lastModifiedBy>YT</cp:lastModifiedBy>
  <cp:revision>2</cp:revision>
  <dcterms:created xsi:type="dcterms:W3CDTF">2024-03-07T15:29:00Z</dcterms:created>
  <dcterms:modified xsi:type="dcterms:W3CDTF">2025-08-13T15:42:33Z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90B7BAEEFD254751AC0B06BA447B9B12_13</vt:lpwstr>
  </property>
</Properties>
</file>